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85" r:id="rId6"/>
    <p:sldId id="282" r:id="rId7"/>
    <p:sldId id="258" r:id="rId8"/>
    <p:sldId id="259" r:id="rId9"/>
    <p:sldId id="260" r:id="rId10"/>
    <p:sldId id="261" r:id="rId11"/>
    <p:sldId id="262" r:id="rId12"/>
    <p:sldId id="263" r:id="rId13"/>
    <p:sldId id="277" r:id="rId14"/>
    <p:sldId id="276" r:id="rId15"/>
    <p:sldId id="275" r:id="rId16"/>
    <p:sldId id="274" r:id="rId17"/>
    <p:sldId id="273" r:id="rId18"/>
    <p:sldId id="278" r:id="rId19"/>
    <p:sldId id="279" r:id="rId20"/>
    <p:sldId id="280" r:id="rId21"/>
    <p:sldId id="264" r:id="rId2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77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3E9D5D6-CDF9-4706-9482-FE65A987B0B4}" type="datetimeFigureOut">
              <a:rPr lang="it-IT" smtClean="0"/>
              <a:t>01/03/2023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2502057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3E9D5D6-CDF9-4706-9482-FE65A987B0B4}" type="datetimeFigureOut">
              <a:rPr lang="it-IT" smtClean="0"/>
              <a:t>01/03/2023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2435893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3E9D5D6-CDF9-4706-9482-FE65A987B0B4}" type="datetimeFigureOut">
              <a:rPr lang="it-IT" smtClean="0"/>
              <a:t>01/03/2023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3633762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3E9D5D6-CDF9-4706-9482-FE65A987B0B4}" type="datetimeFigureOut">
              <a:rPr lang="it-IT" smtClean="0"/>
              <a:t>01/03/2023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718690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53E9D5D6-CDF9-4706-9482-FE65A987B0B4}" type="datetimeFigureOut">
              <a:rPr lang="it-IT" smtClean="0"/>
              <a:t>01/03/2023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1016575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53E9D5D6-CDF9-4706-9482-FE65A987B0B4}" type="datetimeFigureOut">
              <a:rPr lang="it-IT" smtClean="0"/>
              <a:t>01/03/2023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3525812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53E9D5D6-CDF9-4706-9482-FE65A987B0B4}" type="datetimeFigureOut">
              <a:rPr lang="it-IT" smtClean="0"/>
              <a:t>01/03/2023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3333435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53E9D5D6-CDF9-4706-9482-FE65A987B0B4}" type="datetimeFigureOut">
              <a:rPr lang="it-IT" smtClean="0"/>
              <a:t>01/03/2023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3360668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3E9D5D6-CDF9-4706-9482-FE65A987B0B4}" type="datetimeFigureOut">
              <a:rPr lang="it-IT" smtClean="0"/>
              <a:t>01/03/2023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4023642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3E9D5D6-CDF9-4706-9482-FE65A987B0B4}" type="datetimeFigureOut">
              <a:rPr lang="it-IT" smtClean="0"/>
              <a:t>01/03/2023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1772854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53E9D5D6-CDF9-4706-9482-FE65A987B0B4}" type="datetimeFigureOut">
              <a:rPr lang="it-IT" smtClean="0"/>
              <a:t>01/03/2023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05ADD5-F9E3-41E2-8D4B-201FC0F5D908}" type="slidenum">
              <a:rPr lang="it-IT" smtClean="0"/>
              <a:t>‹N›</a:t>
            </a:fld>
            <a:endParaRPr lang="it-IT"/>
          </a:p>
        </p:txBody>
      </p:sp>
    </p:spTree>
    <p:extLst>
      <p:ext uri="{BB962C8B-B14F-4D97-AF65-F5344CB8AC3E}">
        <p14:creationId xmlns:p14="http://schemas.microsoft.com/office/powerpoint/2010/main" val="4294040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9D5D6-CDF9-4706-9482-FE65A987B0B4}" type="datetimeFigureOut">
              <a:rPr lang="it-IT" smtClean="0"/>
              <a:t>01/03/2023</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05ADD5-F9E3-41E2-8D4B-201FC0F5D908}" type="slidenum">
              <a:rPr lang="it-IT" smtClean="0"/>
              <a:t>‹N›</a:t>
            </a:fld>
            <a:endParaRPr lang="it-IT"/>
          </a:p>
        </p:txBody>
      </p:sp>
    </p:spTree>
    <p:extLst>
      <p:ext uri="{BB962C8B-B14F-4D97-AF65-F5344CB8AC3E}">
        <p14:creationId xmlns:p14="http://schemas.microsoft.com/office/powerpoint/2010/main" val="87899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1085" y="365125"/>
            <a:ext cx="11538408" cy="561975"/>
          </a:xfrm>
        </p:spPr>
        <p:txBody>
          <a:bodyPr>
            <a:normAutofit fontScale="90000"/>
          </a:bodyPr>
          <a:lstStyle/>
          <a:p>
            <a:r>
              <a:rPr lang="it-IT" sz="3600" b="1" dirty="0">
                <a:latin typeface="+mn-lt"/>
              </a:rPr>
              <a:t>      </a:t>
            </a:r>
          </a:p>
        </p:txBody>
      </p:sp>
      <p:sp>
        <p:nvSpPr>
          <p:cNvPr id="3" name="Segnaposto contenuto 2"/>
          <p:cNvSpPr>
            <a:spLocks noGrp="1"/>
          </p:cNvSpPr>
          <p:nvPr>
            <p:ph idx="1"/>
          </p:nvPr>
        </p:nvSpPr>
        <p:spPr>
          <a:xfrm>
            <a:off x="838200" y="927100"/>
            <a:ext cx="10515600" cy="5613400"/>
          </a:xfrm>
        </p:spPr>
        <p:txBody>
          <a:bodyPr>
            <a:normAutofit fontScale="92500" lnSpcReduction="10000"/>
          </a:bodyPr>
          <a:lstStyle/>
          <a:p>
            <a:pPr marL="0" indent="0" algn="ctr">
              <a:buNone/>
            </a:pPr>
            <a:r>
              <a:rPr lang="it-IT" sz="3000" b="1" dirty="0"/>
              <a:t>ORDINE DEI DOTTORI COMMERCIALISTI E DEGLI ESPERTI CONTABILI DI CASSINO</a:t>
            </a:r>
          </a:p>
          <a:p>
            <a:pPr marL="0" indent="0" algn="ctr">
              <a:buNone/>
            </a:pPr>
            <a:endParaRPr lang="it-IT" sz="3000" b="1" dirty="0"/>
          </a:p>
          <a:p>
            <a:pPr marL="0" indent="0" algn="ctr">
              <a:buNone/>
            </a:pPr>
            <a:r>
              <a:rPr lang="it-IT" sz="3000" b="1" dirty="0"/>
              <a:t>CONVEGNO NAZIONALE SUL NUOVO CCII</a:t>
            </a:r>
          </a:p>
          <a:p>
            <a:pPr marL="0" indent="0" algn="ctr">
              <a:buNone/>
            </a:pPr>
            <a:r>
              <a:rPr lang="it-IT" sz="3000" b="1" dirty="0"/>
              <a:t>17 E 18 FEBBRAIO 2023</a:t>
            </a:r>
          </a:p>
          <a:p>
            <a:pPr marL="0" indent="0" algn="ctr">
              <a:buNone/>
            </a:pPr>
            <a:r>
              <a:rPr lang="it-IT" sz="3000" b="1" dirty="0"/>
              <a:t>AULA MAGNA DELL’UNIVERSITA’ DEGLI STUDI</a:t>
            </a:r>
          </a:p>
          <a:p>
            <a:pPr marL="0" indent="0" algn="ctr">
              <a:buNone/>
            </a:pPr>
            <a:r>
              <a:rPr lang="it-IT" sz="3000" b="1" dirty="0"/>
              <a:t>DI CASSINO E DEL LAZIO MERIDIONALE</a:t>
            </a:r>
          </a:p>
          <a:p>
            <a:pPr marL="0" indent="0" algn="just">
              <a:buNone/>
            </a:pPr>
            <a:endParaRPr lang="it-IT" sz="3000" dirty="0"/>
          </a:p>
          <a:p>
            <a:pPr marL="0" indent="0" algn="just">
              <a:buNone/>
            </a:pPr>
            <a:r>
              <a:rPr lang="it-IT" sz="3000" dirty="0"/>
              <a:t>Presentazione di Lorenzo Sandulli:</a:t>
            </a:r>
          </a:p>
          <a:p>
            <a:pPr marL="0" indent="0" algn="just">
              <a:buNone/>
            </a:pPr>
            <a:r>
              <a:rPr lang="it-IT" sz="3000" dirty="0"/>
              <a:t>- introduzione;</a:t>
            </a:r>
          </a:p>
          <a:p>
            <a:pPr marL="0" indent="0" algn="just">
              <a:buNone/>
            </a:pPr>
            <a:r>
              <a:rPr lang="it-IT" sz="3000" dirty="0"/>
              <a:t>- I. piano di ristrutturazione omologato – PRO;</a:t>
            </a:r>
          </a:p>
          <a:p>
            <a:pPr marL="0" indent="0" algn="just">
              <a:buNone/>
            </a:pPr>
            <a:r>
              <a:rPr lang="it-IT" sz="3000" dirty="0"/>
              <a:t>- II. piano attestato di risanamento – PAR;</a:t>
            </a:r>
          </a:p>
        </p:txBody>
      </p:sp>
    </p:spTree>
    <p:extLst>
      <p:ext uri="{BB962C8B-B14F-4D97-AF65-F5344CB8AC3E}">
        <p14:creationId xmlns:p14="http://schemas.microsoft.com/office/powerpoint/2010/main" val="684364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E664EE-4FBB-4C09-8E9A-B8692748E330}"/>
              </a:ext>
            </a:extLst>
          </p:cNvPr>
          <p:cNvSpPr>
            <a:spLocks noGrp="1"/>
          </p:cNvSpPr>
          <p:nvPr>
            <p:ph type="title"/>
          </p:nvPr>
        </p:nvSpPr>
        <p:spPr>
          <a:xfrm>
            <a:off x="838200" y="365125"/>
            <a:ext cx="10515600" cy="803799"/>
          </a:xfrm>
        </p:spPr>
        <p:txBody>
          <a:bodyPr>
            <a:normAutofit/>
          </a:bodyPr>
          <a:lstStyle/>
          <a:p>
            <a:r>
              <a:rPr lang="it-IT" sz="3200" b="1" dirty="0">
                <a:latin typeface="+mn-lt"/>
              </a:rPr>
              <a:t>II. PIANO ATTESTATO DI RISANAMENTO - PAR</a:t>
            </a:r>
          </a:p>
        </p:txBody>
      </p:sp>
      <p:sp>
        <p:nvSpPr>
          <p:cNvPr id="3" name="Segnaposto contenuto 2">
            <a:extLst>
              <a:ext uri="{FF2B5EF4-FFF2-40B4-BE49-F238E27FC236}">
                <a16:creationId xmlns:a16="http://schemas.microsoft.com/office/drawing/2014/main" id="{BBE7B6EC-6C3D-4238-A73A-AF75111F1970}"/>
              </a:ext>
            </a:extLst>
          </p:cNvPr>
          <p:cNvSpPr>
            <a:spLocks noGrp="1"/>
          </p:cNvSpPr>
          <p:nvPr>
            <p:ph idx="1"/>
          </p:nvPr>
        </p:nvSpPr>
        <p:spPr>
          <a:xfrm>
            <a:off x="588397" y="1168923"/>
            <a:ext cx="10765403" cy="5382951"/>
          </a:xfrm>
        </p:spPr>
        <p:txBody>
          <a:bodyPr>
            <a:normAutofit lnSpcReduction="10000"/>
          </a:bodyPr>
          <a:lstStyle/>
          <a:p>
            <a:pPr marL="0" indent="0" algn="just">
              <a:buNone/>
            </a:pPr>
            <a:r>
              <a:rPr lang="it-IT" dirty="0"/>
              <a:t>10. Molteplici i </a:t>
            </a:r>
            <a:r>
              <a:rPr lang="it-IT" b="1" dirty="0"/>
              <a:t>vantaggi</a:t>
            </a:r>
            <a:r>
              <a:rPr lang="it-IT" dirty="0"/>
              <a:t> di </a:t>
            </a:r>
            <a:r>
              <a:rPr lang="it-IT" b="1" dirty="0"/>
              <a:t>accordo stragiudiziale</a:t>
            </a:r>
            <a:r>
              <a:rPr lang="it-IT" dirty="0"/>
              <a:t>: riservatezza, costi, flessibilità di contenuto, rapidità ed efficacia nell’attuazione degli accordi.</a:t>
            </a:r>
          </a:p>
          <a:p>
            <a:pPr marL="0" indent="0" algn="just">
              <a:buNone/>
            </a:pPr>
            <a:r>
              <a:rPr lang="it-IT" dirty="0"/>
              <a:t>Ma anche </a:t>
            </a:r>
            <a:r>
              <a:rPr lang="it-IT" b="1" dirty="0"/>
              <a:t>svantaggi</a:t>
            </a:r>
            <a:r>
              <a:rPr lang="it-IT" dirty="0"/>
              <a:t>: assenza di misure protettive, assenza di </a:t>
            </a:r>
            <a:r>
              <a:rPr lang="it-IT" dirty="0" err="1"/>
              <a:t>prededucibilità</a:t>
            </a:r>
            <a:r>
              <a:rPr lang="it-IT" dirty="0"/>
              <a:t> della nuova finanza, revocabilità degli atti lesivi della parità di trattamento, ipotesi di bancarotta, no transazione fiscale.</a:t>
            </a:r>
          </a:p>
          <a:p>
            <a:pPr marL="0" indent="0" algn="just">
              <a:buNone/>
            </a:pPr>
            <a:r>
              <a:rPr lang="it-IT" dirty="0"/>
              <a:t>D.lgs. n. 35/2005 introduce i </a:t>
            </a:r>
            <a:r>
              <a:rPr lang="it-IT" b="1" dirty="0"/>
              <a:t>piani attestati di risanamento </a:t>
            </a:r>
            <a:r>
              <a:rPr lang="it-IT" dirty="0"/>
              <a:t>e gli </a:t>
            </a:r>
            <a:r>
              <a:rPr lang="it-IT" b="1" dirty="0"/>
              <a:t>accordi di ristrutturazione dei debiti</a:t>
            </a:r>
            <a:r>
              <a:rPr lang="it-IT" dirty="0"/>
              <a:t> da sottoporre ad omologa: per questi ultimi la legislazione successiva ne ha arricchito le misure incentivanti.</a:t>
            </a:r>
          </a:p>
          <a:p>
            <a:pPr marL="0" indent="0" algn="just">
              <a:buNone/>
            </a:pPr>
            <a:r>
              <a:rPr lang="it-IT" dirty="0"/>
              <a:t>I due istituti integrano </a:t>
            </a:r>
            <a:r>
              <a:rPr lang="it-IT" b="1" dirty="0"/>
              <a:t>strumenti di regolazione della crisi</a:t>
            </a:r>
            <a:r>
              <a:rPr lang="it-IT" dirty="0"/>
              <a:t>. Integrano, altresì, procedure concorsuali? No PAR – Si Accordi </a:t>
            </a:r>
            <a:r>
              <a:rPr lang="it-IT" dirty="0" err="1"/>
              <a:t>ristr</a:t>
            </a:r>
            <a:r>
              <a:rPr lang="it-IT" dirty="0"/>
              <a:t>. (dopo dibattito). Cosa è procedura concorsuale?</a:t>
            </a:r>
          </a:p>
          <a:p>
            <a:pPr marL="0" indent="0" algn="just">
              <a:buNone/>
            </a:pPr>
            <a:r>
              <a:rPr lang="it-IT" dirty="0"/>
              <a:t>Entrambi gli istituti sono transitati nel codice della crisi di impresa e dell’insolvenza.</a:t>
            </a:r>
          </a:p>
        </p:txBody>
      </p:sp>
    </p:spTree>
    <p:extLst>
      <p:ext uri="{BB962C8B-B14F-4D97-AF65-F5344CB8AC3E}">
        <p14:creationId xmlns:p14="http://schemas.microsoft.com/office/powerpoint/2010/main" val="107177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50413"/>
            <a:ext cx="10515600" cy="5795963"/>
          </a:xfrm>
        </p:spPr>
        <p:txBody>
          <a:bodyPr>
            <a:noAutofit/>
          </a:bodyPr>
          <a:lstStyle/>
          <a:p>
            <a:pPr marL="0" indent="0" algn="just">
              <a:buNone/>
            </a:pPr>
            <a:r>
              <a:rPr lang="it-IT" b="1" dirty="0"/>
              <a:t>11. CCII disciplina separatamente lo strumento in sé di regolazione della crisi e gli effetti</a:t>
            </a:r>
            <a:r>
              <a:rPr lang="it-IT" dirty="0"/>
              <a:t>, anche se l’art. 56 si concentra sul presupposto degli accordi, ovvero sul piano che consente loro di divenire strumento di regolazione della crisi.</a:t>
            </a:r>
          </a:p>
          <a:p>
            <a:pPr marL="0" indent="0" algn="just">
              <a:buNone/>
            </a:pPr>
            <a:r>
              <a:rPr lang="it-IT" b="1" dirty="0"/>
              <a:t>Attenzione: lo strumento di regolazione della crisi è l’accordo</a:t>
            </a:r>
            <a:r>
              <a:rPr lang="it-IT" dirty="0"/>
              <a:t>; ma se è concluso in esecuzione di PAR, gli effetti dell’accordo sono posti al riparo da una serie di </a:t>
            </a:r>
            <a:r>
              <a:rPr lang="it-IT" b="1" dirty="0"/>
              <a:t>conseguenze</a:t>
            </a:r>
            <a:r>
              <a:rPr lang="it-IT" dirty="0"/>
              <a:t> in caso di </a:t>
            </a:r>
            <a:r>
              <a:rPr lang="it-IT" b="1" dirty="0"/>
              <a:t>insuccesso</a:t>
            </a:r>
            <a:r>
              <a:rPr lang="it-IT" dirty="0"/>
              <a:t> del piano (revocatoria ordinaria e fallimentare art. 166 co. 3 lett. d; reati di bancarotta art. 324). Proprio perché, per usufruire degli effetti previsti, deve esserci un </a:t>
            </a:r>
            <a:r>
              <a:rPr lang="it-IT" b="1" dirty="0"/>
              <a:t>collegamento</a:t>
            </a:r>
            <a:r>
              <a:rPr lang="it-IT" dirty="0"/>
              <a:t> tra piano ed accordi, entrambi devono rivestire la </a:t>
            </a:r>
            <a:r>
              <a:rPr lang="it-IT" b="1" dirty="0"/>
              <a:t>forma scritta </a:t>
            </a:r>
            <a:r>
              <a:rPr lang="it-IT" dirty="0"/>
              <a:t>ed avere </a:t>
            </a:r>
            <a:r>
              <a:rPr lang="it-IT" b="1" dirty="0"/>
              <a:t>data certa</a:t>
            </a:r>
            <a:r>
              <a:rPr lang="it-IT" dirty="0"/>
              <a:t>.</a:t>
            </a:r>
          </a:p>
          <a:p>
            <a:pPr marL="0" indent="0" algn="just">
              <a:buNone/>
            </a:pPr>
            <a:r>
              <a:rPr lang="it-IT" b="1" dirty="0"/>
              <a:t>Ratio:</a:t>
            </a:r>
            <a:r>
              <a:rPr lang="it-IT" dirty="0"/>
              <a:t> indurre l’imprenditore che ha scorto segnali di crisi ad evitare iniziative improvvisate, ma a predisporre un piano sul quale trovare una </a:t>
            </a:r>
            <a:r>
              <a:rPr lang="it-IT" b="1" dirty="0"/>
              <a:t>intesa con creditori, incentivati </a:t>
            </a:r>
            <a:r>
              <a:rPr lang="it-IT" dirty="0"/>
              <a:t>dalla stabilità degli atti conclusi col debitore, nonché dalla attestazione di un professionista indipendente.</a:t>
            </a:r>
          </a:p>
        </p:txBody>
      </p:sp>
    </p:spTree>
    <p:extLst>
      <p:ext uri="{BB962C8B-B14F-4D97-AF65-F5344CB8AC3E}">
        <p14:creationId xmlns:p14="http://schemas.microsoft.com/office/powerpoint/2010/main" val="522591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33292"/>
            <a:ext cx="10515600" cy="5795963"/>
          </a:xfrm>
        </p:spPr>
        <p:txBody>
          <a:bodyPr>
            <a:normAutofit/>
          </a:bodyPr>
          <a:lstStyle/>
          <a:p>
            <a:pPr marL="0" indent="0" algn="just">
              <a:buNone/>
            </a:pPr>
            <a:r>
              <a:rPr lang="it-IT" b="1" dirty="0"/>
              <a:t>12. La struttura del piano è unilaterale. Trattasi di atto aziendale organizzativo interno </a:t>
            </a:r>
            <a:r>
              <a:rPr lang="it-IT" dirty="0"/>
              <a:t>predisposto dal debitore che non necessita dell’accettazione dei creditori (c.d. par autoreferenziale), pur essendo a loro rivolto, anche se può essere il </a:t>
            </a:r>
            <a:r>
              <a:rPr lang="it-IT" b="1" dirty="0"/>
              <a:t>risultato di preventive intese </a:t>
            </a:r>
            <a:r>
              <a:rPr lang="it-IT" dirty="0"/>
              <a:t>tra debitore o creditori o solo alcuni di essi e, quindi, tacitamente accettato dagli stessi.</a:t>
            </a:r>
          </a:p>
          <a:p>
            <a:pPr marL="0" indent="0" algn="just">
              <a:buNone/>
            </a:pPr>
            <a:r>
              <a:rPr lang="it-IT" dirty="0"/>
              <a:t>La peculiarità del piano attestato di risanamento è, perciò, quella di raggiungere il risultato delle esenzioni da revocatoria e dai reati di bancarotta senza bisogno di preventivo accordo formale con i creditori e senza essere sottoposto al previo controllo </a:t>
            </a:r>
            <a:r>
              <a:rPr lang="it-IT" dirty="0" err="1"/>
              <a:t>omologatorio</a:t>
            </a:r>
            <a:r>
              <a:rPr lang="it-IT" dirty="0"/>
              <a:t> del tribunale: </a:t>
            </a:r>
            <a:r>
              <a:rPr lang="it-IT" b="1" dirty="0"/>
              <a:t>l’atto sol perché è compiuto in esecuzione del piano è suscettibile di raggiungere il risultato </a:t>
            </a:r>
            <a:r>
              <a:rPr lang="it-IT" dirty="0"/>
              <a:t>dell’esenzione da revocatoria o dai reati di bancarotta.</a:t>
            </a:r>
          </a:p>
        </p:txBody>
      </p:sp>
    </p:spTree>
    <p:extLst>
      <p:ext uri="{BB962C8B-B14F-4D97-AF65-F5344CB8AC3E}">
        <p14:creationId xmlns:p14="http://schemas.microsoft.com/office/powerpoint/2010/main" val="548449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58687" y="86802"/>
            <a:ext cx="10515600" cy="5795963"/>
          </a:xfrm>
        </p:spPr>
        <p:txBody>
          <a:bodyPr>
            <a:noAutofit/>
          </a:bodyPr>
          <a:lstStyle/>
          <a:p>
            <a:pPr marL="0" indent="0" algn="just">
              <a:buNone/>
            </a:pPr>
            <a:r>
              <a:rPr lang="it-IT" dirty="0"/>
              <a:t>13. Se, invece, debitore stringe espressamente singoli accordi con maggioranza qualificata di creditori, che poi sottopone ad omologa, si rientra nell’istituto affine degli </a:t>
            </a:r>
            <a:r>
              <a:rPr lang="it-IT" b="1" dirty="0"/>
              <a:t>accordi di ristrutturazione dei debiti</a:t>
            </a:r>
            <a:r>
              <a:rPr lang="it-IT" dirty="0"/>
              <a:t>.</a:t>
            </a:r>
          </a:p>
          <a:p>
            <a:pPr marL="0" indent="0" algn="just">
              <a:buNone/>
            </a:pPr>
            <a:r>
              <a:rPr lang="it-IT" b="1" dirty="0"/>
              <a:t>Punti di forza del PAR</a:t>
            </a:r>
            <a:r>
              <a:rPr lang="it-IT" dirty="0"/>
              <a:t>: riservatezza, tempi e spese minori, evita il clamore di una procedura (per quanto sia suscettibile di pubblicazione).</a:t>
            </a:r>
          </a:p>
          <a:p>
            <a:pPr marL="0" indent="0" algn="just">
              <a:buNone/>
            </a:pPr>
            <a:r>
              <a:rPr lang="it-IT" b="1" dirty="0"/>
              <a:t>Punti di forza degli accordi di ristrutturazione</a:t>
            </a:r>
            <a:r>
              <a:rPr lang="it-IT" dirty="0"/>
              <a:t>, se sottoposti ad omologa ed omologati: il controllo preventivo di legittimità garantisce la sostanziale certezza che gli atti posti in esecuzione degli accordi usufruiranno delle esenzioni in caso di insuccesso di tali accordi.</a:t>
            </a:r>
          </a:p>
          <a:p>
            <a:pPr marL="0" indent="0" algn="just">
              <a:buNone/>
            </a:pPr>
            <a:r>
              <a:rPr lang="it-IT" dirty="0"/>
              <a:t>Infatti, nel diverso caso di insuccesso del PAR il giudice della revocatoria deve:  - non solo verificare la </a:t>
            </a:r>
            <a:r>
              <a:rPr lang="it-IT" b="1" dirty="0"/>
              <a:t>regolarità formale </a:t>
            </a:r>
            <a:r>
              <a:rPr lang="it-IT" dirty="0"/>
              <a:t>del piano;</a:t>
            </a:r>
          </a:p>
          <a:p>
            <a:pPr algn="just">
              <a:buFontTx/>
              <a:buChar char="-"/>
            </a:pPr>
            <a:r>
              <a:rPr lang="it-IT" dirty="0"/>
              <a:t>ma anche valutare con </a:t>
            </a:r>
            <a:r>
              <a:rPr lang="it-IT" b="1" dirty="0"/>
              <a:t>giudizio </a:t>
            </a:r>
            <a:r>
              <a:rPr lang="it-IT" b="1" i="1" dirty="0"/>
              <a:t>ex ante </a:t>
            </a:r>
            <a:r>
              <a:rPr lang="it-IT" b="1" dirty="0"/>
              <a:t>che questo appariva idoneo agli scopi di risanamento dell’impresa </a:t>
            </a:r>
            <a:r>
              <a:rPr lang="it-IT" dirty="0"/>
              <a:t>(più arduo da argomentare a seguito di una dichiarazione di insolvenza);</a:t>
            </a:r>
          </a:p>
          <a:p>
            <a:pPr algn="just">
              <a:buFontTx/>
              <a:buChar char="-"/>
            </a:pPr>
            <a:r>
              <a:rPr lang="it-IT" dirty="0"/>
              <a:t>nonché accertare che gli atti compiuti siano posti in essere in esecuzione del piano, che quindi ne deve indicare i </a:t>
            </a:r>
            <a:r>
              <a:rPr lang="it-IT" b="1" dirty="0"/>
              <a:t>tratti essenziali</a:t>
            </a:r>
            <a:r>
              <a:rPr lang="it-IT" dirty="0"/>
              <a:t>.</a:t>
            </a:r>
          </a:p>
        </p:txBody>
      </p:sp>
    </p:spTree>
    <p:extLst>
      <p:ext uri="{BB962C8B-B14F-4D97-AF65-F5344CB8AC3E}">
        <p14:creationId xmlns:p14="http://schemas.microsoft.com/office/powerpoint/2010/main" val="3774557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81000"/>
            <a:ext cx="10515600" cy="5795963"/>
          </a:xfrm>
        </p:spPr>
        <p:txBody>
          <a:bodyPr>
            <a:normAutofit/>
          </a:bodyPr>
          <a:lstStyle/>
          <a:p>
            <a:pPr marL="0" indent="0" algn="just">
              <a:buNone/>
            </a:pPr>
            <a:r>
              <a:rPr lang="it-IT" b="1" dirty="0"/>
              <a:t>14. </a:t>
            </a:r>
            <a:r>
              <a:rPr lang="it-IT" dirty="0"/>
              <a:t>Fino ad ora si è parlato di accordi in esecuzione di piani attestati di risanamento, per quanto la rubrica non sia vincolante.</a:t>
            </a:r>
          </a:p>
          <a:p>
            <a:pPr marL="0" indent="0" algn="just">
              <a:buNone/>
            </a:pPr>
            <a:r>
              <a:rPr lang="it-IT" dirty="0"/>
              <a:t>Sorge il dubbio se l’esenzione riguardi solamente gli accordi o anche gli </a:t>
            </a:r>
            <a:r>
              <a:rPr lang="it-IT" b="1" dirty="0"/>
              <a:t>atti unilaterali</a:t>
            </a:r>
            <a:r>
              <a:rPr lang="it-IT" dirty="0"/>
              <a:t>, </a:t>
            </a:r>
            <a:r>
              <a:rPr lang="it-IT" b="1" dirty="0"/>
              <a:t>come i pagamenti (di regola atto unilaterale non negoziale) o una dazione di ipoteca</a:t>
            </a:r>
            <a:r>
              <a:rPr lang="it-IT" dirty="0"/>
              <a:t>.</a:t>
            </a:r>
          </a:p>
          <a:p>
            <a:pPr marL="0" indent="0" algn="just">
              <a:buNone/>
            </a:pPr>
            <a:r>
              <a:rPr lang="it-IT" dirty="0"/>
              <a:t>Al riguardo, </a:t>
            </a:r>
            <a:r>
              <a:rPr lang="it-IT" b="1" dirty="0"/>
              <a:t>l’art. 1324 c.c. </a:t>
            </a:r>
            <a:r>
              <a:rPr lang="it-IT" dirty="0"/>
              <a:t>consentirebbe l’applicazione della disciplina prevista per gli accordi anche agli atti unilaterali, con il limite della compatibilità.</a:t>
            </a:r>
          </a:p>
          <a:p>
            <a:pPr marL="0" indent="0" algn="just">
              <a:buNone/>
            </a:pPr>
            <a:r>
              <a:rPr lang="it-IT" dirty="0"/>
              <a:t>Il dubbio è risolto direttamente </a:t>
            </a:r>
            <a:r>
              <a:rPr lang="it-IT" b="1" dirty="0"/>
              <a:t>dall’art. 56 </a:t>
            </a:r>
            <a:r>
              <a:rPr lang="it-IT" b="1" dirty="0" err="1"/>
              <a:t>u.c.</a:t>
            </a:r>
            <a:r>
              <a:rPr lang="it-IT" b="1" dirty="0"/>
              <a:t> ccii </a:t>
            </a:r>
            <a:r>
              <a:rPr lang="it-IT" dirty="0"/>
              <a:t>che fa specifico riferimento ai contratti e agli atti unilaterali. A conferma, l’art. 166 ccii fa riferimento ad atti, pagamenti effettuati e garanzie concesse sui beni del debitore posti in essere in esecuzione del piano attestato e in esso indicati.</a:t>
            </a:r>
          </a:p>
        </p:txBody>
      </p:sp>
    </p:spTree>
    <p:extLst>
      <p:ext uri="{BB962C8B-B14F-4D97-AF65-F5344CB8AC3E}">
        <p14:creationId xmlns:p14="http://schemas.microsoft.com/office/powerpoint/2010/main" val="1772426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4489" y="269682"/>
            <a:ext cx="10515600" cy="5795963"/>
          </a:xfrm>
        </p:spPr>
        <p:txBody>
          <a:bodyPr>
            <a:noAutofit/>
          </a:bodyPr>
          <a:lstStyle/>
          <a:p>
            <a:pPr marL="0" indent="0" algn="just">
              <a:buNone/>
            </a:pPr>
            <a:r>
              <a:rPr lang="it-IT" dirty="0"/>
              <a:t>15. Altra questione da approfondire parte dalla considerazione che l’esenzione opera per gli atti posti in esecuzione di piani che coinvolgono i creditori.</a:t>
            </a:r>
          </a:p>
          <a:p>
            <a:pPr marL="0" indent="0" algn="just">
              <a:buNone/>
            </a:pPr>
            <a:r>
              <a:rPr lang="it-IT" b="1" dirty="0"/>
              <a:t>Esenzione vale anche per gli atti posti in esecuzione di piani che coinvolgono soggetti che non sono creditori? Si.</a:t>
            </a:r>
          </a:p>
          <a:p>
            <a:pPr marL="0" indent="0" algn="just">
              <a:buNone/>
            </a:pPr>
            <a:r>
              <a:rPr lang="it-IT" dirty="0"/>
              <a:t>Si pensi ad operazioni suscettibili di revoca che oltre a riguardare i creditori si riflettono anche su </a:t>
            </a:r>
            <a:r>
              <a:rPr lang="it-IT" b="1" dirty="0"/>
              <a:t>soggetti terzi, come coloro che acquistano beni dell’impresa.</a:t>
            </a:r>
          </a:p>
          <a:p>
            <a:pPr marL="0" indent="0" algn="just">
              <a:buNone/>
            </a:pPr>
            <a:r>
              <a:rPr lang="it-IT" dirty="0"/>
              <a:t>Al riguardo, non sussistono limiti all’applicabilità del PAR a tali atti, essendo questo </a:t>
            </a:r>
            <a:r>
              <a:rPr lang="it-IT" b="1" dirty="0"/>
              <a:t>semplicemente rivolto ai creditori </a:t>
            </a:r>
            <a:r>
              <a:rPr lang="it-IT" dirty="0"/>
              <a:t>ma non dovendo essere questi di necessità le parti di ciascun atto, bensì anche solo i </a:t>
            </a:r>
            <a:r>
              <a:rPr lang="it-IT" b="1" dirty="0"/>
              <a:t>destinatari dei suoi effetti</a:t>
            </a:r>
            <a:r>
              <a:rPr lang="it-IT" dirty="0"/>
              <a:t>; a conferma, l’art. 56 </a:t>
            </a:r>
            <a:r>
              <a:rPr lang="it-IT" dirty="0" err="1"/>
              <a:t>u.c.</a:t>
            </a:r>
            <a:r>
              <a:rPr lang="it-IT" dirty="0"/>
              <a:t> ccii non pone limiti soggettivi di sorta alle parti con cui il debitore può stipulare i contratti in esecuzione del piano.</a:t>
            </a:r>
          </a:p>
        </p:txBody>
      </p:sp>
    </p:spTree>
    <p:extLst>
      <p:ext uri="{BB962C8B-B14F-4D97-AF65-F5344CB8AC3E}">
        <p14:creationId xmlns:p14="http://schemas.microsoft.com/office/powerpoint/2010/main" val="3656969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13266"/>
            <a:ext cx="10515600" cy="5795963"/>
          </a:xfrm>
        </p:spPr>
        <p:txBody>
          <a:bodyPr>
            <a:noAutofit/>
          </a:bodyPr>
          <a:lstStyle/>
          <a:p>
            <a:pPr marL="0" indent="0" algn="just">
              <a:buNone/>
            </a:pPr>
            <a:r>
              <a:rPr lang="it-IT" b="1" dirty="0"/>
              <a:t>16. Si pensi anche alle ipotesi in cui il debitore chiama in causa un suo debitore per estinguere le proprie obbligazioni:</a:t>
            </a:r>
          </a:p>
          <a:p>
            <a:pPr marL="0" indent="0" algn="just">
              <a:buNone/>
            </a:pPr>
            <a:r>
              <a:rPr lang="it-IT" dirty="0"/>
              <a:t>- nella </a:t>
            </a:r>
            <a:r>
              <a:rPr lang="it-IT" b="1" dirty="0"/>
              <a:t>delegazione di debito </a:t>
            </a:r>
            <a:r>
              <a:rPr lang="it-IT" dirty="0"/>
              <a:t>il debitore delegante con atto unilaterale </a:t>
            </a:r>
            <a:r>
              <a:rPr lang="it-IT" b="1" dirty="0"/>
              <a:t>chiede</a:t>
            </a:r>
            <a:r>
              <a:rPr lang="it-IT" dirty="0"/>
              <a:t> al suo debitore delegato di </a:t>
            </a:r>
            <a:r>
              <a:rPr lang="it-IT" b="1" dirty="0"/>
              <a:t>assumere su di sé il debito </a:t>
            </a:r>
            <a:r>
              <a:rPr lang="it-IT" dirty="0"/>
              <a:t>che ha nei confronti del creditore delegatario;</a:t>
            </a:r>
          </a:p>
          <a:p>
            <a:pPr marL="0" indent="0" algn="just">
              <a:buNone/>
            </a:pPr>
            <a:r>
              <a:rPr lang="it-IT" dirty="0"/>
              <a:t>- nella </a:t>
            </a:r>
            <a:r>
              <a:rPr lang="it-IT" b="1" dirty="0"/>
              <a:t>delegazione di pagamento </a:t>
            </a:r>
            <a:r>
              <a:rPr lang="it-IT" dirty="0"/>
              <a:t>il delegato su invito del delegante compie direttamente un pagamento al delegatario (adempimento del terzo, es. banca).</a:t>
            </a:r>
          </a:p>
          <a:p>
            <a:pPr marL="0" indent="0" algn="just">
              <a:buNone/>
            </a:pPr>
            <a:r>
              <a:rPr lang="it-IT" dirty="0"/>
              <a:t>- l’</a:t>
            </a:r>
            <a:r>
              <a:rPr lang="it-IT" b="1" dirty="0"/>
              <a:t>accollo</a:t>
            </a:r>
            <a:r>
              <a:rPr lang="it-IT" dirty="0"/>
              <a:t> integra un vero e proprio </a:t>
            </a:r>
            <a:r>
              <a:rPr lang="it-IT" b="1" dirty="0"/>
              <a:t>accordo</a:t>
            </a:r>
            <a:r>
              <a:rPr lang="it-IT" dirty="0"/>
              <a:t> tra debitore ed accollante con cui questo </a:t>
            </a:r>
            <a:r>
              <a:rPr lang="it-IT" b="1" dirty="0"/>
              <a:t>si assume un debito </a:t>
            </a:r>
            <a:r>
              <a:rPr lang="it-IT" dirty="0"/>
              <a:t>che il debitore accollato ha verso il creditore accollatario (es. accollo del mutuo).</a:t>
            </a:r>
          </a:p>
          <a:p>
            <a:pPr marL="0" indent="0" algn="just">
              <a:buNone/>
            </a:pPr>
            <a:r>
              <a:rPr lang="it-IT" b="1" dirty="0"/>
              <a:t>Tali atti potendo alterare la parità di trattamento dei creditori, sono suscettibili di revoca </a:t>
            </a:r>
            <a:r>
              <a:rPr lang="it-IT" dirty="0"/>
              <a:t>(la delegazione di pagamento per l'estinzione di debito scaduto integra un pagamento anormale; l'accollo liberatorio non allo scoperto rientra fra i possibili modi di pagamento del terzo).</a:t>
            </a:r>
          </a:p>
        </p:txBody>
      </p:sp>
    </p:spTree>
    <p:extLst>
      <p:ext uri="{BB962C8B-B14F-4D97-AF65-F5344CB8AC3E}">
        <p14:creationId xmlns:p14="http://schemas.microsoft.com/office/powerpoint/2010/main" val="510699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E0DBF76-68ED-454A-901F-F6420707BFFB}"/>
              </a:ext>
            </a:extLst>
          </p:cNvPr>
          <p:cNvSpPr>
            <a:spLocks noGrp="1"/>
          </p:cNvSpPr>
          <p:nvPr>
            <p:ph idx="1"/>
          </p:nvPr>
        </p:nvSpPr>
        <p:spPr>
          <a:xfrm>
            <a:off x="591709" y="0"/>
            <a:ext cx="10515600" cy="4351338"/>
          </a:xfrm>
        </p:spPr>
        <p:txBody>
          <a:bodyPr>
            <a:noAutofit/>
          </a:bodyPr>
          <a:lstStyle/>
          <a:p>
            <a:pPr marL="0" indent="0" algn="just">
              <a:buNone/>
            </a:pPr>
            <a:r>
              <a:rPr lang="it-IT" b="1" dirty="0"/>
              <a:t>17. Per concludere, alcuni concetti: - priorità assoluta e relativa</a:t>
            </a:r>
            <a:r>
              <a:rPr lang="it-IT" dirty="0"/>
              <a:t>: in ossequio al criterio di priorità assoluta per soddisfare i crediti di grado inferiore bisogna prima soddisfare integralmente quelli di grado superiore, mentre in ossequio al criterio di priorità relativa, è sufficiente che i creditori di rango superiore ricevano un trattamento pari a quelli dello stesso grado e, comunque, più favorevole di quelli di grado inferiore;</a:t>
            </a:r>
          </a:p>
          <a:p>
            <a:pPr marL="0" indent="0" algn="just">
              <a:buNone/>
            </a:pPr>
            <a:r>
              <a:rPr lang="it-IT" b="1" dirty="0"/>
              <a:t>- procedura concorsuale</a:t>
            </a:r>
            <a:r>
              <a:rPr lang="it-IT" dirty="0"/>
              <a:t>: regolamentazione coattiva dei rapporti tra debitore e l’insieme dei creditori in chiave di attuazione della responsabilità patrimoniale del debitore stesso (art. 2740 c.c.) e nel tendenziale rispetto della </a:t>
            </a:r>
            <a:r>
              <a:rPr lang="it-IT" i="1" dirty="0"/>
              <a:t>par condicio creditorum </a:t>
            </a:r>
            <a:r>
              <a:rPr lang="it-IT" dirty="0"/>
              <a:t>(art. 2741 c.c.). </a:t>
            </a:r>
            <a:r>
              <a:rPr lang="it-IT" b="1" dirty="0" err="1"/>
              <a:t>N.b.</a:t>
            </a:r>
            <a:r>
              <a:rPr lang="it-IT" b="1" dirty="0"/>
              <a:t> </a:t>
            </a:r>
            <a:r>
              <a:rPr lang="it-IT" dirty="0"/>
              <a:t>parità di trattamento che può anche mancare nel PAR e negli accordi di ristrutturazione debiti;</a:t>
            </a:r>
          </a:p>
          <a:p>
            <a:pPr marL="0" indent="0" algn="just">
              <a:buNone/>
            </a:pPr>
            <a:r>
              <a:rPr lang="it-IT" b="1" dirty="0"/>
              <a:t>- crisi patrimoniale</a:t>
            </a:r>
            <a:r>
              <a:rPr lang="it-IT" dirty="0"/>
              <a:t>: economica o finanziaria. </a:t>
            </a:r>
            <a:r>
              <a:rPr lang="it-IT" b="1" dirty="0"/>
              <a:t>Economica,</a:t>
            </a:r>
            <a:r>
              <a:rPr lang="it-IT" dirty="0"/>
              <a:t> quando l’impresa non è più in grado di produrre con ricavi almeno pari ai costi. </a:t>
            </a:r>
            <a:r>
              <a:rPr lang="it-IT" b="1" dirty="0"/>
              <a:t>Finanziaria,</a:t>
            </a:r>
            <a:r>
              <a:rPr lang="it-IT" dirty="0"/>
              <a:t> quando vi è squilibrio tra i mezzi propri e quelli di terzi che generano oneri finanziari non sostenibili con i ricavi.</a:t>
            </a:r>
          </a:p>
        </p:txBody>
      </p:sp>
    </p:spTree>
    <p:extLst>
      <p:ext uri="{BB962C8B-B14F-4D97-AF65-F5344CB8AC3E}">
        <p14:creationId xmlns:p14="http://schemas.microsoft.com/office/powerpoint/2010/main" val="3301236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901700" y="1368425"/>
            <a:ext cx="10515600" cy="4351338"/>
          </a:xfrm>
        </p:spPr>
        <p:txBody>
          <a:bodyPr>
            <a:normAutofit fontScale="92500" lnSpcReduction="20000"/>
          </a:bodyPr>
          <a:lstStyle/>
          <a:p>
            <a:pPr marL="0" indent="0">
              <a:buNone/>
            </a:pPr>
            <a:r>
              <a:rPr lang="it-IT" dirty="0"/>
              <a:t>18. Ringraziamenti all’Organizzazione del Convegno</a:t>
            </a:r>
          </a:p>
          <a:p>
            <a:pPr marL="0" indent="0">
              <a:buNone/>
            </a:pPr>
            <a:endParaRPr lang="it-IT" dirty="0"/>
          </a:p>
          <a:p>
            <a:pPr marL="0" indent="0">
              <a:buNone/>
            </a:pPr>
            <a:r>
              <a:rPr lang="it-IT" dirty="0"/>
              <a:t>       Letture di riferimento:</a:t>
            </a:r>
          </a:p>
          <a:p>
            <a:pPr marL="0" indent="0">
              <a:buNone/>
            </a:pPr>
            <a:r>
              <a:rPr lang="it-IT" dirty="0"/>
              <a:t>- Dott. Fabrizio Di Marzio: Osservazioni sulla legge delega.</a:t>
            </a:r>
          </a:p>
          <a:p>
            <a:pPr>
              <a:buFontTx/>
              <a:buChar char="-"/>
            </a:pPr>
            <a:r>
              <a:rPr lang="it-IT" dirty="0"/>
              <a:t>Dott. Sergio Di Amato: Diritto della Crisi di Impresa, II edizione.</a:t>
            </a:r>
          </a:p>
          <a:p>
            <a:pPr>
              <a:buFontTx/>
              <a:buChar char="-"/>
            </a:pPr>
            <a:r>
              <a:rPr lang="it-IT" dirty="0"/>
              <a:t>Dott. Andrea </a:t>
            </a:r>
            <a:r>
              <a:rPr lang="it-IT" dirty="0" err="1"/>
              <a:t>Petteruti</a:t>
            </a:r>
            <a:r>
              <a:rPr lang="it-IT" dirty="0"/>
              <a:t>: Appunti. </a:t>
            </a:r>
          </a:p>
          <a:p>
            <a:pPr>
              <a:buFontTx/>
              <a:buChar char="-"/>
            </a:pPr>
            <a:endParaRPr lang="it-IT" dirty="0"/>
          </a:p>
          <a:p>
            <a:pPr marL="0" indent="0" algn="r">
              <a:buNone/>
            </a:pPr>
            <a:endParaRPr lang="it-IT" dirty="0"/>
          </a:p>
          <a:p>
            <a:pPr marL="0" indent="0" algn="just">
              <a:buNone/>
            </a:pPr>
            <a:r>
              <a:rPr lang="it-IT" dirty="0"/>
              <a:t>								Lorenzo Sandulli</a:t>
            </a:r>
          </a:p>
          <a:p>
            <a:pPr marL="0" indent="0" algn="r">
              <a:buNone/>
            </a:pPr>
            <a:r>
              <a:rPr lang="it-IT" dirty="0"/>
              <a:t>G.D. Tribunale di Cassino</a:t>
            </a:r>
          </a:p>
        </p:txBody>
      </p:sp>
    </p:spTree>
    <p:extLst>
      <p:ext uri="{BB962C8B-B14F-4D97-AF65-F5344CB8AC3E}">
        <p14:creationId xmlns:p14="http://schemas.microsoft.com/office/powerpoint/2010/main" val="3116823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1085" y="365125"/>
            <a:ext cx="11538408" cy="561975"/>
          </a:xfrm>
        </p:spPr>
        <p:txBody>
          <a:bodyPr>
            <a:normAutofit fontScale="90000"/>
          </a:bodyPr>
          <a:lstStyle/>
          <a:p>
            <a:r>
              <a:rPr lang="it-IT" sz="3600" b="1" dirty="0">
                <a:latin typeface="+mn-lt"/>
              </a:rPr>
              <a:t>      2. INTRODUZIONE:  L’IMPORTANZA DEL CONVEGNO</a:t>
            </a:r>
          </a:p>
        </p:txBody>
      </p:sp>
      <p:sp>
        <p:nvSpPr>
          <p:cNvPr id="3" name="Segnaposto contenuto 2"/>
          <p:cNvSpPr>
            <a:spLocks noGrp="1"/>
          </p:cNvSpPr>
          <p:nvPr>
            <p:ph idx="1"/>
          </p:nvPr>
        </p:nvSpPr>
        <p:spPr>
          <a:xfrm>
            <a:off x="838200" y="927100"/>
            <a:ext cx="10515600" cy="5613400"/>
          </a:xfrm>
        </p:spPr>
        <p:txBody>
          <a:bodyPr>
            <a:normAutofit fontScale="92500" lnSpcReduction="20000"/>
          </a:bodyPr>
          <a:lstStyle/>
          <a:p>
            <a:pPr marL="0" indent="0" algn="just">
              <a:buNone/>
            </a:pPr>
            <a:r>
              <a:rPr lang="it-IT" sz="3000" b="1" dirty="0"/>
              <a:t>Una risposta è nella teoria dei giochi e nell’esempio dei pescatori e dello stagno</a:t>
            </a:r>
            <a:r>
              <a:rPr lang="it-IT" sz="3000" dirty="0"/>
              <a:t>: </a:t>
            </a:r>
            <a:r>
              <a:rPr lang="it-IT" sz="3000" b="1" dirty="0"/>
              <a:t>la situazione di gioco è caratterizzata da una risorsa limitata</a:t>
            </a:r>
            <a:r>
              <a:rPr lang="it-IT" sz="3000" dirty="0"/>
              <a:t> costituita dai pesci che vivono nello stagno e da un numero di pescatori che non si conoscono, non sono coordinati e con pretese di prelievo complessivamente maggiori alla capacità di riproduzione dei pesci dello stagno.</a:t>
            </a:r>
          </a:p>
          <a:p>
            <a:pPr marL="0" indent="0" algn="just">
              <a:buNone/>
            </a:pPr>
            <a:r>
              <a:rPr lang="it-IT" sz="3000" b="1" dirty="0"/>
              <a:t>In assenza di regolamentazione </a:t>
            </a:r>
            <a:r>
              <a:rPr lang="it-IT" sz="3000" dirty="0"/>
              <a:t>ciascun pescatore cercherebbe di anticipare gli altri e prelevare il maggior numero di pesci. Ciò con </a:t>
            </a:r>
            <a:r>
              <a:rPr lang="it-IT" sz="3000" b="1" dirty="0"/>
              <a:t>almeno tre ordini di ricadute negative</a:t>
            </a:r>
            <a:r>
              <a:rPr lang="it-IT" sz="3000" dirty="0"/>
              <a:t>: per i pescatori che si sono mossi per ultimi; perché colpirebbe indistintamente chi pesca per diletto e chi invece trae sostegno dalla pesca; per la collettività che perderebbe la ricchezza dei pesci nello stagno.</a:t>
            </a:r>
          </a:p>
          <a:p>
            <a:pPr marL="0" indent="0" algn="just">
              <a:buNone/>
            </a:pPr>
            <a:r>
              <a:rPr lang="it-IT" sz="3000" dirty="0"/>
              <a:t>Quindi, una delle ragioni di importanza del convegno è quella di consentire una </a:t>
            </a:r>
            <a:r>
              <a:rPr lang="it-IT" sz="3000"/>
              <a:t>riflessione approfondita sui</a:t>
            </a:r>
            <a:r>
              <a:rPr lang="it-IT" sz="3000" b="1"/>
              <a:t> </a:t>
            </a:r>
            <a:r>
              <a:rPr lang="it-IT" sz="3000" b="1" dirty="0"/>
              <a:t>nuovi strumenti predisposti dal legislatore</a:t>
            </a:r>
            <a:r>
              <a:rPr lang="it-IT" sz="3000" dirty="0"/>
              <a:t>, o anche solo rivisitati, </a:t>
            </a:r>
            <a:r>
              <a:rPr lang="it-IT" sz="3000" b="1" dirty="0"/>
              <a:t>per regolare la crisi di impresa</a:t>
            </a:r>
            <a:r>
              <a:rPr lang="it-IT" sz="3000" dirty="0"/>
              <a:t>, situazione che rende incerto il recupero del credito in una cornice di scarsità di risorse.</a:t>
            </a:r>
          </a:p>
        </p:txBody>
      </p:sp>
    </p:spTree>
    <p:extLst>
      <p:ext uri="{BB962C8B-B14F-4D97-AF65-F5344CB8AC3E}">
        <p14:creationId xmlns:p14="http://schemas.microsoft.com/office/powerpoint/2010/main" val="258983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1085" y="365125"/>
            <a:ext cx="11538408" cy="561975"/>
          </a:xfrm>
        </p:spPr>
        <p:txBody>
          <a:bodyPr>
            <a:normAutofit fontScale="90000"/>
          </a:bodyPr>
          <a:lstStyle/>
          <a:p>
            <a:r>
              <a:rPr lang="it-IT" sz="3600" b="1" dirty="0">
                <a:latin typeface="+mn-lt"/>
              </a:rPr>
              <a:t> I. PIANO DI RISTRUTTURAZIONE SOGGETTO A OMOLOGAZIONE</a:t>
            </a:r>
          </a:p>
        </p:txBody>
      </p:sp>
      <p:sp>
        <p:nvSpPr>
          <p:cNvPr id="3" name="Segnaposto contenuto 2"/>
          <p:cNvSpPr>
            <a:spLocks noGrp="1"/>
          </p:cNvSpPr>
          <p:nvPr>
            <p:ph idx="1"/>
          </p:nvPr>
        </p:nvSpPr>
        <p:spPr>
          <a:xfrm>
            <a:off x="838200" y="927100"/>
            <a:ext cx="10515600" cy="5613400"/>
          </a:xfrm>
        </p:spPr>
        <p:txBody>
          <a:bodyPr>
            <a:normAutofit/>
          </a:bodyPr>
          <a:lstStyle/>
          <a:p>
            <a:pPr marL="0" indent="0" algn="just">
              <a:buNone/>
            </a:pPr>
            <a:r>
              <a:rPr lang="it-IT" dirty="0"/>
              <a:t>3. Il d.lgs. n. 83/2022 ha introdotto il piano di ristrutturazione soggetto ad omologazione – PRO – (artt. 64 bis, ter e quater ccii) in attuazione della direttiva UE n. 1023/2019, che tuttavia potrebbe presentare </a:t>
            </a:r>
            <a:r>
              <a:rPr lang="it-IT" b="1" dirty="0"/>
              <a:t>un eccesso di delega.</a:t>
            </a:r>
          </a:p>
          <a:p>
            <a:pPr marL="0" indent="0" algn="just">
              <a:buNone/>
            </a:pPr>
            <a:r>
              <a:rPr lang="it-IT" dirty="0"/>
              <a:t>Per il legislatore delegato </a:t>
            </a:r>
            <a:r>
              <a:rPr lang="it-IT" b="1" dirty="0"/>
              <a:t>l’art. 11 della direttiva </a:t>
            </a:r>
            <a:r>
              <a:rPr lang="it-IT" dirty="0"/>
              <a:t>(che si occupa di ristrutturazione trasversale), stabilendo il contenuto che deve avere il piano per essere omologato anche col dissenso di alcune classi, </a:t>
            </a:r>
            <a:r>
              <a:rPr lang="it-IT" b="1" dirty="0"/>
              <a:t>sottintende</a:t>
            </a:r>
            <a:r>
              <a:rPr lang="it-IT" dirty="0"/>
              <a:t> un diverso possibile contenuto del piano, svincolato dal rispetto delle regole distributive, che può essere omologato con l’approvazione di tutte le classi.</a:t>
            </a:r>
          </a:p>
          <a:p>
            <a:pPr marL="0" indent="0" algn="just">
              <a:buNone/>
            </a:pPr>
            <a:r>
              <a:rPr lang="it-IT" dirty="0"/>
              <a:t>L’argomento sembra fare leva più sulla compatibilità o sulla attuazione della legge delega?</a:t>
            </a:r>
          </a:p>
        </p:txBody>
      </p:sp>
    </p:spTree>
    <p:extLst>
      <p:ext uri="{BB962C8B-B14F-4D97-AF65-F5344CB8AC3E}">
        <p14:creationId xmlns:p14="http://schemas.microsoft.com/office/powerpoint/2010/main" val="2958766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63600" y="403224"/>
            <a:ext cx="10515600" cy="6035675"/>
          </a:xfrm>
        </p:spPr>
        <p:txBody>
          <a:bodyPr>
            <a:normAutofit/>
          </a:bodyPr>
          <a:lstStyle/>
          <a:p>
            <a:pPr marL="0" indent="0" algn="just">
              <a:buNone/>
            </a:pPr>
            <a:r>
              <a:rPr lang="it-IT" b="1" dirty="0"/>
              <a:t>4. Natura giuridica: </a:t>
            </a:r>
            <a:r>
              <a:rPr lang="it-IT" dirty="0"/>
              <a:t>secondo interpretazione mediana trattasi di procedura concorsuale concordataria autonoma rispetto al concordato preventivo, in quanto non ne condivide:</a:t>
            </a:r>
          </a:p>
          <a:p>
            <a:pPr algn="just">
              <a:buFontTx/>
              <a:buChar char="-"/>
            </a:pPr>
            <a:r>
              <a:rPr lang="it-IT" dirty="0"/>
              <a:t>il </a:t>
            </a:r>
            <a:r>
              <a:rPr lang="it-IT" b="1" dirty="0"/>
              <a:t>rispetto delle cause di prelazione</a:t>
            </a:r>
            <a:r>
              <a:rPr lang="it-IT" dirty="0"/>
              <a:t>;</a:t>
            </a:r>
          </a:p>
          <a:p>
            <a:pPr algn="just">
              <a:buFontTx/>
              <a:buChar char="-"/>
            </a:pPr>
            <a:r>
              <a:rPr lang="it-IT" dirty="0"/>
              <a:t>lo spossessamento attenuato.</a:t>
            </a:r>
          </a:p>
          <a:p>
            <a:pPr marL="0" indent="0" algn="just">
              <a:buNone/>
            </a:pPr>
            <a:r>
              <a:rPr lang="it-IT" dirty="0"/>
              <a:t>In caso di lacune normative: regole CP nei limiti della compatibilità.</a:t>
            </a:r>
          </a:p>
          <a:p>
            <a:pPr marL="0" indent="0" algn="just">
              <a:buNone/>
            </a:pPr>
            <a:r>
              <a:rPr lang="it-IT" dirty="0"/>
              <a:t>Il PRO si distingue anche dagli accordi di ristrutturazione, non essendo basato sulla volontà vera e propria ma su una volontà raggiunta in base a </a:t>
            </a:r>
            <a:r>
              <a:rPr lang="it-IT" b="1" dirty="0"/>
              <a:t>regole di maggioranza, </a:t>
            </a:r>
            <a:r>
              <a:rPr lang="it-IT" dirty="0"/>
              <a:t>visto che all’interno delle singole classi il piano viene approvato a maggioranza e non all’unanimità.</a:t>
            </a:r>
          </a:p>
          <a:p>
            <a:pPr marL="0" indent="0" algn="just">
              <a:buNone/>
            </a:pPr>
            <a:r>
              <a:rPr lang="it-IT" dirty="0"/>
              <a:t>NB: </a:t>
            </a:r>
            <a:r>
              <a:rPr lang="it-IT" dirty="0" err="1"/>
              <a:t>pr</a:t>
            </a:r>
            <a:r>
              <a:rPr lang="it-IT" dirty="0"/>
              <a:t>. </a:t>
            </a:r>
            <a:r>
              <a:rPr lang="it-IT" dirty="0" err="1"/>
              <a:t>consensualistico</a:t>
            </a:r>
            <a:r>
              <a:rPr lang="it-IT" dirty="0"/>
              <a:t> e creditori aderenti/estranei ad accordo;</a:t>
            </a:r>
          </a:p>
          <a:p>
            <a:pPr marL="0" indent="0" algn="just">
              <a:buNone/>
            </a:pPr>
            <a:r>
              <a:rPr lang="it-IT" dirty="0" err="1"/>
              <a:t>pr</a:t>
            </a:r>
            <a:r>
              <a:rPr lang="it-IT" dirty="0"/>
              <a:t>. maggioritario e creditori dissenzienti, per cui piano è obbligatorio.</a:t>
            </a:r>
          </a:p>
          <a:p>
            <a:pPr marL="0" indent="0" algn="just">
              <a:buNone/>
            </a:pPr>
            <a:endParaRPr lang="it-IT" dirty="0"/>
          </a:p>
          <a:p>
            <a:pPr marL="0" indent="0" algn="just">
              <a:buNone/>
            </a:pPr>
            <a:endParaRPr lang="it-IT" dirty="0"/>
          </a:p>
          <a:p>
            <a:pPr marL="0" indent="0" algn="just">
              <a:buNone/>
            </a:pPr>
            <a:endParaRPr lang="it-IT" dirty="0"/>
          </a:p>
        </p:txBody>
      </p:sp>
    </p:spTree>
    <p:extLst>
      <p:ext uri="{BB962C8B-B14F-4D97-AF65-F5344CB8AC3E}">
        <p14:creationId xmlns:p14="http://schemas.microsoft.com/office/powerpoint/2010/main" val="731232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53359" y="179109"/>
            <a:ext cx="10515600" cy="5719763"/>
          </a:xfrm>
        </p:spPr>
        <p:txBody>
          <a:bodyPr>
            <a:noAutofit/>
          </a:bodyPr>
          <a:lstStyle/>
          <a:p>
            <a:pPr marL="0" indent="0" algn="just">
              <a:buNone/>
            </a:pPr>
            <a:r>
              <a:rPr lang="it-IT" b="1" dirty="0">
                <a:latin typeface="Calibri" panose="020F0502020204030204" pitchFamily="34" charset="0"/>
                <a:ea typeface="Calibri" panose="020F0502020204030204" pitchFamily="34" charset="0"/>
              </a:rPr>
              <a:t>5. Focus su </a:t>
            </a:r>
            <a:r>
              <a:rPr lang="it-IT" b="1" dirty="0">
                <a:effectLst/>
                <a:latin typeface="Calibri" panose="020F0502020204030204" pitchFamily="34" charset="0"/>
                <a:ea typeface="Calibri" panose="020F0502020204030204" pitchFamily="34" charset="0"/>
              </a:rPr>
              <a:t>deroga alle regole della graduazione</a:t>
            </a:r>
            <a:r>
              <a:rPr lang="it-IT" dirty="0">
                <a:effectLst/>
                <a:latin typeface="Calibri" panose="020F0502020204030204" pitchFamily="34" charset="0"/>
                <a:ea typeface="Calibri" panose="020F0502020204030204" pitchFamily="34" charset="0"/>
              </a:rPr>
              <a:t>: la proposta può prevedere la distribuzione del “</a:t>
            </a:r>
            <a:r>
              <a:rPr lang="it-IT" i="1" dirty="0">
                <a:effectLst/>
                <a:latin typeface="Calibri" panose="020F0502020204030204" pitchFamily="34" charset="0"/>
                <a:ea typeface="Calibri" panose="020F0502020204030204" pitchFamily="34" charset="0"/>
              </a:rPr>
              <a:t>valore generato dal piano anche in deroga agli artt. 2740 e 2741 c.c. e alle disposizioni che regolano la graduazione delle cause legittime di prelazione</a:t>
            </a:r>
            <a:r>
              <a:rPr lang="it-IT" dirty="0">
                <a:effectLst/>
                <a:latin typeface="Calibri" panose="020F0502020204030204" pitchFamily="34" charset="0"/>
                <a:ea typeface="Calibri" panose="020F0502020204030204" pitchFamily="34" charset="0"/>
              </a:rPr>
              <a:t>”.</a:t>
            </a:r>
          </a:p>
          <a:p>
            <a:pPr marL="0" indent="0" algn="just">
              <a:buNone/>
            </a:pPr>
            <a:r>
              <a:rPr lang="it-IT" dirty="0">
                <a:effectLst/>
                <a:latin typeface="Calibri" panose="020F0502020204030204" pitchFamily="34" charset="0"/>
                <a:ea typeface="Calibri" panose="020F0502020204030204" pitchFamily="34" charset="0"/>
              </a:rPr>
              <a:t>Limiti alla deroga: - lavoratori subordinati (espressa);</a:t>
            </a:r>
          </a:p>
          <a:p>
            <a:pPr algn="just">
              <a:buFontTx/>
              <a:buChar char="-"/>
            </a:pPr>
            <a:r>
              <a:rPr lang="it-IT" dirty="0">
                <a:effectLst/>
                <a:latin typeface="Calibri" panose="020F0502020204030204" pitchFamily="34" charset="0"/>
                <a:ea typeface="Calibri" panose="020F0502020204030204" pitchFamily="34" charset="0"/>
              </a:rPr>
              <a:t>risorse estranee, rispetto ad esse non sono configurabili prelazioni;</a:t>
            </a:r>
          </a:p>
          <a:p>
            <a:pPr algn="just">
              <a:buFontTx/>
              <a:buChar char="-"/>
            </a:pPr>
            <a:r>
              <a:rPr lang="it-IT" dirty="0">
                <a:effectLst/>
                <a:latin typeface="Calibri" panose="020F0502020204030204" pitchFamily="34" charset="0"/>
                <a:ea typeface="Calibri" panose="020F0502020204030204" pitchFamily="34" charset="0"/>
              </a:rPr>
              <a:t>tesi restrittiva: </a:t>
            </a:r>
            <a:r>
              <a:rPr lang="it-IT" b="1" dirty="0">
                <a:effectLst/>
                <a:latin typeface="Calibri" panose="020F0502020204030204" pitchFamily="34" charset="0"/>
                <a:ea typeface="Calibri" panose="020F0502020204030204" pitchFamily="34" charset="0"/>
              </a:rPr>
              <a:t>la deroga riguarda solo il “</a:t>
            </a:r>
            <a:r>
              <a:rPr lang="it-IT" b="1" i="1" dirty="0">
                <a:effectLst/>
                <a:latin typeface="Calibri" panose="020F0502020204030204" pitchFamily="34" charset="0"/>
                <a:ea typeface="Calibri" panose="020F0502020204030204" pitchFamily="34" charset="0"/>
              </a:rPr>
              <a:t>valore generato dal piano</a:t>
            </a:r>
            <a:r>
              <a:rPr lang="it-IT" b="1" dirty="0">
                <a:effectLst/>
                <a:latin typeface="Calibri" panose="020F0502020204030204" pitchFamily="34" charset="0"/>
                <a:ea typeface="Calibri" panose="020F0502020204030204" pitchFamily="34" charset="0"/>
              </a:rPr>
              <a:t>”. </a:t>
            </a:r>
            <a:r>
              <a:rPr lang="it-IT" dirty="0">
                <a:effectLst/>
                <a:latin typeface="Calibri" panose="020F0502020204030204" pitchFamily="34" charset="0"/>
                <a:ea typeface="Calibri" panose="020F0502020204030204" pitchFamily="34" charset="0"/>
              </a:rPr>
              <a:t>Quindi il valore di liquidazione dei beni del debitore non potrebbe giovarsi della deroga. Ma la finalità di delimitare la deroga a tutela dei creditori dissenzienti non trova riscontro nel dato normativo: il valore generato dal piano non distingue tra valore derivante dalla </a:t>
            </a:r>
            <a:r>
              <a:rPr lang="it-IT" b="1" dirty="0">
                <a:effectLst/>
                <a:latin typeface="Calibri" panose="020F0502020204030204" pitchFamily="34" charset="0"/>
                <a:ea typeface="Calibri" panose="020F0502020204030204" pitchFamily="34" charset="0"/>
              </a:rPr>
              <a:t>liquidazione dei beni </a:t>
            </a:r>
            <a:r>
              <a:rPr lang="it-IT" dirty="0">
                <a:effectLst/>
                <a:latin typeface="Calibri" panose="020F0502020204030204" pitchFamily="34" charset="0"/>
                <a:ea typeface="Calibri" panose="020F0502020204030204" pitchFamily="34" charset="0"/>
              </a:rPr>
              <a:t>e valore derivante dalla </a:t>
            </a:r>
            <a:r>
              <a:rPr lang="it-IT" b="1" dirty="0">
                <a:effectLst/>
                <a:latin typeface="Calibri" panose="020F0502020204030204" pitchFamily="34" charset="0"/>
                <a:ea typeface="Calibri" panose="020F0502020204030204" pitchFamily="34" charset="0"/>
              </a:rPr>
              <a:t>continuità aziendale</a:t>
            </a:r>
            <a:r>
              <a:rPr lang="it-IT" dirty="0">
                <a:effectLst/>
                <a:latin typeface="Calibri" panose="020F0502020204030204" pitchFamily="34" charset="0"/>
                <a:ea typeface="Calibri" panose="020F0502020204030204" pitchFamily="34" charset="0"/>
              </a:rPr>
              <a:t>.</a:t>
            </a:r>
          </a:p>
          <a:p>
            <a:pPr marL="0" indent="0" algn="just">
              <a:buNone/>
            </a:pPr>
            <a:r>
              <a:rPr lang="it-IT" dirty="0">
                <a:effectLst/>
                <a:latin typeface="Calibri" panose="020F0502020204030204" pitchFamily="34" charset="0"/>
                <a:ea typeface="Calibri" panose="020F0502020204030204" pitchFamily="34" charset="0"/>
              </a:rPr>
              <a:t>In definitiva, la portata della deroga si riduce al fatto che, diversamente dal concordato in continuità aziendale, </a:t>
            </a:r>
            <a:r>
              <a:rPr lang="it-IT" b="1" dirty="0">
                <a:effectLst/>
                <a:latin typeface="Calibri" panose="020F0502020204030204" pitchFamily="34" charset="0"/>
                <a:ea typeface="Calibri" panose="020F0502020204030204" pitchFamily="34" charset="0"/>
              </a:rPr>
              <a:t>il plusvalore non è soggetto nemmeno alla regola della priorità relativa</a:t>
            </a:r>
            <a:r>
              <a:rPr lang="it-IT" dirty="0">
                <a:effectLst/>
                <a:latin typeface="Calibri" panose="020F0502020204030204" pitchFamily="34" charset="0"/>
                <a:ea typeface="Calibri" panose="020F0502020204030204" pitchFamily="34" charset="0"/>
              </a:rPr>
              <a:t>. Cosa è la priorità relativa?</a:t>
            </a:r>
            <a:endParaRPr lang="it-IT" dirty="0"/>
          </a:p>
        </p:txBody>
      </p:sp>
    </p:spTree>
    <p:extLst>
      <p:ext uri="{BB962C8B-B14F-4D97-AF65-F5344CB8AC3E}">
        <p14:creationId xmlns:p14="http://schemas.microsoft.com/office/powerpoint/2010/main" val="44528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43932" y="179240"/>
            <a:ext cx="10515600" cy="5554663"/>
          </a:xfrm>
        </p:spPr>
        <p:txBody>
          <a:bodyPr>
            <a:noAutofit/>
          </a:bodyPr>
          <a:lstStyle/>
          <a:p>
            <a:pPr marL="0" indent="0" algn="just">
              <a:buNone/>
            </a:pPr>
            <a:r>
              <a:rPr lang="it-IT" b="1" dirty="0">
                <a:latin typeface="Calibri" panose="020F0502020204030204" pitchFamily="34" charset="0"/>
                <a:ea typeface="Calibri" panose="020F0502020204030204" pitchFamily="34" charset="0"/>
              </a:rPr>
              <a:t>6</a:t>
            </a:r>
            <a:r>
              <a:rPr lang="it-IT" b="1" dirty="0">
                <a:effectLst/>
                <a:latin typeface="Calibri" panose="020F0502020204030204" pitchFamily="34" charset="0"/>
                <a:ea typeface="Calibri" panose="020F0502020204030204" pitchFamily="34" charset="0"/>
              </a:rPr>
              <a:t>. Focus su operazioni di voto e </a:t>
            </a:r>
            <a:r>
              <a:rPr lang="it-IT" b="1" dirty="0">
                <a:latin typeface="Calibri" panose="020F0502020204030204" pitchFamily="34" charset="0"/>
                <a:ea typeface="Calibri" panose="020F0502020204030204" pitchFamily="34" charset="0"/>
              </a:rPr>
              <a:t>maggioranze</a:t>
            </a:r>
            <a:r>
              <a:rPr lang="it-IT" dirty="0">
                <a:latin typeface="Calibri" panose="020F0502020204030204" pitchFamily="34" charset="0"/>
                <a:ea typeface="Calibri" panose="020F0502020204030204" pitchFamily="34" charset="0"/>
              </a:rPr>
              <a:t>: </a:t>
            </a:r>
            <a:r>
              <a:rPr lang="it-IT" dirty="0">
                <a:effectLst/>
                <a:latin typeface="Calibri" panose="020F0502020204030204" pitchFamily="34" charset="0"/>
                <a:ea typeface="Calibri" panose="020F0502020204030204" pitchFamily="34" charset="0"/>
              </a:rPr>
              <a:t>art. 64 bis co. 7, ricalca art. 109 co. 5 in punto di concordato preventivo in continuità aziendale e fa desumere il </a:t>
            </a:r>
            <a:r>
              <a:rPr lang="it-IT" i="1" dirty="0">
                <a:effectLst/>
                <a:latin typeface="Calibri" panose="020F0502020204030204" pitchFamily="34" charset="0"/>
                <a:ea typeface="Calibri" panose="020F0502020204030204" pitchFamily="34" charset="0"/>
              </a:rPr>
              <a:t>favor</a:t>
            </a:r>
            <a:r>
              <a:rPr lang="it-IT" dirty="0">
                <a:effectLst/>
                <a:latin typeface="Calibri" panose="020F0502020204030204" pitchFamily="34" charset="0"/>
                <a:ea typeface="Calibri" panose="020F0502020204030204" pitchFamily="34" charset="0"/>
              </a:rPr>
              <a:t> del legislatore per tali istituti (per il concordato preventivo è addirittura accentuato, ipotizzando l’omologazione forzosa in ipotesi di c.d. ristrutturazione trasversale).</a:t>
            </a:r>
          </a:p>
          <a:p>
            <a:pPr marL="0" indent="0" algn="just">
              <a:buNone/>
            </a:pPr>
            <a:r>
              <a:rPr lang="it-IT" dirty="0">
                <a:effectLst/>
                <a:latin typeface="Calibri" panose="020F0502020204030204" pitchFamily="34" charset="0"/>
                <a:ea typeface="Calibri" panose="020F0502020204030204" pitchFamily="34" charset="0"/>
              </a:rPr>
              <a:t>La proposta è approvata se vi è stato il voto favorevole di </a:t>
            </a:r>
            <a:r>
              <a:rPr lang="it-IT" b="1" dirty="0">
                <a:effectLst/>
                <a:latin typeface="Calibri" panose="020F0502020204030204" pitchFamily="34" charset="0"/>
                <a:ea typeface="Calibri" panose="020F0502020204030204" pitchFamily="34" charset="0"/>
              </a:rPr>
              <a:t>tutte le classi</a:t>
            </a:r>
            <a:r>
              <a:rPr lang="it-IT" dirty="0">
                <a:effectLst/>
                <a:latin typeface="Calibri" panose="020F0502020204030204" pitchFamily="34" charset="0"/>
                <a:ea typeface="Calibri" panose="020F0502020204030204" pitchFamily="34" charset="0"/>
              </a:rPr>
              <a:t>.</a:t>
            </a:r>
          </a:p>
          <a:p>
            <a:pPr marL="0" indent="0" algn="just">
              <a:buNone/>
            </a:pPr>
            <a:r>
              <a:rPr lang="it-IT" dirty="0">
                <a:effectLst/>
                <a:latin typeface="Calibri" panose="020F0502020204030204" pitchFamily="34" charset="0"/>
                <a:ea typeface="Calibri" panose="020F0502020204030204" pitchFamily="34" charset="0"/>
              </a:rPr>
              <a:t>Nell’ambito di </a:t>
            </a:r>
            <a:r>
              <a:rPr lang="it-IT" b="1" dirty="0">
                <a:effectLst/>
                <a:latin typeface="Calibri" panose="020F0502020204030204" pitchFamily="34" charset="0"/>
                <a:ea typeface="Calibri" panose="020F0502020204030204" pitchFamily="34" charset="0"/>
              </a:rPr>
              <a:t>ciascuna classe </a:t>
            </a:r>
            <a:r>
              <a:rPr lang="it-IT" dirty="0">
                <a:effectLst/>
                <a:latin typeface="Calibri" panose="020F0502020204030204" pitchFamily="34" charset="0"/>
                <a:ea typeface="Calibri" panose="020F0502020204030204" pitchFamily="34" charset="0"/>
              </a:rPr>
              <a:t>la proposta si considera approvata:</a:t>
            </a:r>
          </a:p>
          <a:p>
            <a:pPr marL="0" indent="0" algn="just">
              <a:buNone/>
            </a:pPr>
            <a:r>
              <a:rPr lang="it-IT" dirty="0">
                <a:effectLst/>
                <a:latin typeface="Calibri" panose="020F0502020204030204" pitchFamily="34" charset="0"/>
                <a:ea typeface="Calibri" panose="020F0502020204030204" pitchFamily="34" charset="0"/>
              </a:rPr>
              <a:t>&gt; non solo se, secondo la regola generale, si è raggiunta la maggioranza dei crediti </a:t>
            </a:r>
            <a:r>
              <a:rPr lang="it-IT" b="1" dirty="0">
                <a:effectLst/>
                <a:latin typeface="Calibri" panose="020F0502020204030204" pitchFamily="34" charset="0"/>
                <a:ea typeface="Calibri" panose="020F0502020204030204" pitchFamily="34" charset="0"/>
              </a:rPr>
              <a:t>ammessi</a:t>
            </a:r>
            <a:r>
              <a:rPr lang="it-IT" dirty="0">
                <a:effectLst/>
                <a:latin typeface="Calibri" panose="020F0502020204030204" pitchFamily="34" charset="0"/>
                <a:ea typeface="Calibri" panose="020F0502020204030204" pitchFamily="34" charset="0"/>
              </a:rPr>
              <a:t> al voto;</a:t>
            </a:r>
            <a:endParaRPr lang="it-IT" dirty="0">
              <a:latin typeface="Calibri" panose="020F0502020204030204" pitchFamily="34" charset="0"/>
              <a:ea typeface="Calibri" panose="020F0502020204030204" pitchFamily="34" charset="0"/>
            </a:endParaRPr>
          </a:p>
          <a:p>
            <a:pPr marL="0" indent="0" algn="just">
              <a:buNone/>
            </a:pPr>
            <a:r>
              <a:rPr lang="it-IT" dirty="0">
                <a:effectLst/>
                <a:latin typeface="Calibri" panose="020F0502020204030204" pitchFamily="34" charset="0"/>
                <a:ea typeface="Calibri" panose="020F0502020204030204" pitchFamily="34" charset="0"/>
              </a:rPr>
              <a:t>&gt; ma anche se hanno votato favorevolmente </a:t>
            </a:r>
            <a:r>
              <a:rPr lang="it-IT" b="1" dirty="0">
                <a:effectLst/>
                <a:latin typeface="Calibri" panose="020F0502020204030204" pitchFamily="34" charset="0"/>
                <a:ea typeface="Calibri" panose="020F0502020204030204" pitchFamily="34" charset="0"/>
              </a:rPr>
              <a:t>i due terzi </a:t>
            </a:r>
            <a:r>
              <a:rPr lang="it-IT" dirty="0">
                <a:effectLst/>
                <a:latin typeface="Calibri" panose="020F0502020204030204" pitchFamily="34" charset="0"/>
                <a:ea typeface="Calibri" panose="020F0502020204030204" pitchFamily="34" charset="0"/>
              </a:rPr>
              <a:t>dei crediti dei creditori </a:t>
            </a:r>
            <a:r>
              <a:rPr lang="it-IT" b="1" dirty="0">
                <a:effectLst/>
                <a:latin typeface="Calibri" panose="020F0502020204030204" pitchFamily="34" charset="0"/>
                <a:ea typeface="Calibri" panose="020F0502020204030204" pitchFamily="34" charset="0"/>
              </a:rPr>
              <a:t>votanti</a:t>
            </a:r>
          </a:p>
          <a:p>
            <a:pPr marL="0" indent="0" algn="just">
              <a:buNone/>
            </a:pPr>
            <a:r>
              <a:rPr lang="it-IT" b="1" dirty="0">
                <a:effectLst/>
                <a:latin typeface="Calibri" panose="020F0502020204030204" pitchFamily="34" charset="0"/>
                <a:ea typeface="Calibri" panose="020F0502020204030204" pitchFamily="34" charset="0"/>
              </a:rPr>
              <a:t>+ </a:t>
            </a:r>
            <a:r>
              <a:rPr lang="it-IT" dirty="0">
                <a:effectLst/>
                <a:latin typeface="Calibri" panose="020F0502020204030204" pitchFamily="34" charset="0"/>
                <a:ea typeface="Calibri" panose="020F0502020204030204" pitchFamily="34" charset="0"/>
              </a:rPr>
              <a:t>purché abbiano votato i creditori titolari di </a:t>
            </a:r>
            <a:r>
              <a:rPr lang="it-IT" b="1" dirty="0">
                <a:effectLst/>
                <a:latin typeface="Calibri" panose="020F0502020204030204" pitchFamily="34" charset="0"/>
                <a:ea typeface="Calibri" panose="020F0502020204030204" pitchFamily="34" charset="0"/>
              </a:rPr>
              <a:t>almeno la metà del totale  </a:t>
            </a:r>
          </a:p>
          <a:p>
            <a:pPr marL="0" indent="0" algn="just">
              <a:buNone/>
            </a:pPr>
            <a:r>
              <a:rPr lang="it-IT" b="1" dirty="0">
                <a:latin typeface="Calibri" panose="020F0502020204030204" pitchFamily="34" charset="0"/>
                <a:ea typeface="Calibri" panose="020F0502020204030204" pitchFamily="34" charset="0"/>
              </a:rPr>
              <a:t>   </a:t>
            </a:r>
            <a:r>
              <a:rPr lang="it-IT" b="1" dirty="0">
                <a:effectLst/>
                <a:latin typeface="Calibri" panose="020F0502020204030204" pitchFamily="34" charset="0"/>
                <a:ea typeface="Calibri" panose="020F0502020204030204" pitchFamily="34" charset="0"/>
              </a:rPr>
              <a:t>dei crediti della classe ammessi al voto</a:t>
            </a:r>
            <a:r>
              <a:rPr lang="it-IT" dirty="0">
                <a:effectLst/>
                <a:latin typeface="Calibri" panose="020F0502020204030204" pitchFamily="34" charset="0"/>
                <a:ea typeface="Calibri" panose="020F0502020204030204" pitchFamily="34" charset="0"/>
              </a:rPr>
              <a:t>. </a:t>
            </a:r>
            <a:endParaRPr lang="it-IT" dirty="0"/>
          </a:p>
        </p:txBody>
      </p:sp>
    </p:spTree>
    <p:extLst>
      <p:ext uri="{BB962C8B-B14F-4D97-AF65-F5344CB8AC3E}">
        <p14:creationId xmlns:p14="http://schemas.microsoft.com/office/powerpoint/2010/main" val="62147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444500"/>
            <a:ext cx="10515600" cy="5732463"/>
          </a:xfrm>
        </p:spPr>
        <p:txBody>
          <a:bodyPr>
            <a:normAutofit/>
          </a:bodyPr>
          <a:lstStyle/>
          <a:p>
            <a:pPr marL="0" indent="0" algn="just">
              <a:buNone/>
            </a:pPr>
            <a:r>
              <a:rPr lang="it-IT" b="1" dirty="0">
                <a:solidFill>
                  <a:prstClr val="black"/>
                </a:solidFill>
                <a:latin typeface="Calibri" panose="020F0502020204030204" pitchFamily="34" charset="0"/>
                <a:ea typeface="Calibri" panose="020F0502020204030204" pitchFamily="34" charset="0"/>
              </a:rPr>
              <a:t>7</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La seconda regola appena vista introduce una sorta di </a:t>
            </a:r>
            <a:r>
              <a:rPr kumimoji="0" lang="it-IT" b="1"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quorum costitutivo</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(assente nella regola generale) fissato nella partecipazione al voto (favorevole o contrario) di creditori che rappresentano almeno la metà dei crediti della classe ammessi al voto.</a:t>
            </a:r>
          </a:p>
          <a:p>
            <a:pPr marL="0" indent="0" algn="just">
              <a:buNone/>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Inoltre, calcola il </a:t>
            </a:r>
            <a:r>
              <a:rPr kumimoji="0" lang="it-IT" b="1"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quorum deliberativo</a:t>
            </a:r>
            <a:r>
              <a:rPr kumimoji="0" lang="it-IT"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 </a:t>
            </a: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sui crediti votanti (e non sui crediti dei creditori ammessi, votanti e non) facendo venir meno l’equivalenza tra mancata votazione e voto contrario.</a:t>
            </a:r>
          </a:p>
          <a:p>
            <a:pPr marL="0" indent="0" algn="just">
              <a:buNone/>
            </a:pPr>
            <a:r>
              <a:rPr kumimoji="0" lang="it-IT"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Pertanto, la proposta può essere approvata da creditori che rappresentano il 33,33 % dei crediti di ciascuna classe. Esempio:</a:t>
            </a:r>
          </a:p>
          <a:p>
            <a:pPr marL="0" indent="0" algn="just">
              <a:buNone/>
            </a:pPr>
            <a:r>
              <a:rPr lang="it-IT" sz="2000" dirty="0">
                <a:solidFill>
                  <a:prstClr val="black"/>
                </a:solidFill>
                <a:latin typeface="Calibri" panose="020F0502020204030204" pitchFamily="34" charset="0"/>
              </a:rPr>
              <a:t>Reg. gen.</a:t>
            </a:r>
          </a:p>
          <a:p>
            <a:pPr marL="0" indent="0" algn="just">
              <a:buNone/>
            </a:pPr>
            <a:r>
              <a:rPr lang="it-IT" sz="2000" dirty="0">
                <a:solidFill>
                  <a:prstClr val="black"/>
                </a:solidFill>
                <a:latin typeface="Calibri" panose="020F0502020204030204" pitchFamily="34" charset="0"/>
              </a:rPr>
              <a:t> 		51 % voto favorevole dei crediti ammessi   	          100% ammessi (votanti e non)</a:t>
            </a:r>
          </a:p>
          <a:p>
            <a:pPr marL="0" indent="0" algn="just">
              <a:buNone/>
            </a:pPr>
            <a:r>
              <a:rPr lang="it-IT" sz="2000" dirty="0"/>
              <a:t>Reg. suppl.</a:t>
            </a:r>
          </a:p>
          <a:p>
            <a:pPr marL="0" indent="0" algn="just">
              <a:buNone/>
            </a:pPr>
            <a:r>
              <a:rPr lang="it-IT" sz="2000" dirty="0"/>
              <a:t>QD 2/3 dei votanti: 33,33%    35%	QC 50% votanti ammessi (favorevoli e non) </a:t>
            </a:r>
            <a:r>
              <a:rPr lang="it-IT" dirty="0"/>
              <a:t>	</a:t>
            </a:r>
            <a:r>
              <a:rPr lang="it-IT" sz="2200" dirty="0"/>
              <a:t>100% ammessi </a:t>
            </a:r>
            <a:r>
              <a:rPr lang="it-IT" dirty="0"/>
              <a:t>	</a:t>
            </a:r>
          </a:p>
        </p:txBody>
      </p:sp>
      <p:cxnSp>
        <p:nvCxnSpPr>
          <p:cNvPr id="4" name="Connettore diritto 3">
            <a:extLst>
              <a:ext uri="{FF2B5EF4-FFF2-40B4-BE49-F238E27FC236}">
                <a16:creationId xmlns:a16="http://schemas.microsoft.com/office/drawing/2014/main" id="{F1C15A62-893E-4416-A977-E80B034AD6B7}"/>
              </a:ext>
            </a:extLst>
          </p:cNvPr>
          <p:cNvCxnSpPr/>
          <p:nvPr/>
        </p:nvCxnSpPr>
        <p:spPr>
          <a:xfrm>
            <a:off x="1033670" y="4675368"/>
            <a:ext cx="103201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ttore diritto 5">
            <a:extLst>
              <a:ext uri="{FF2B5EF4-FFF2-40B4-BE49-F238E27FC236}">
                <a16:creationId xmlns:a16="http://schemas.microsoft.com/office/drawing/2014/main" id="{4CCE52BC-E1E7-4553-8D94-7BB88369CAE1}"/>
              </a:ext>
            </a:extLst>
          </p:cNvPr>
          <p:cNvCxnSpPr>
            <a:cxnSpLocks/>
          </p:cNvCxnSpPr>
          <p:nvPr/>
        </p:nvCxnSpPr>
        <p:spPr>
          <a:xfrm>
            <a:off x="1033670" y="5669280"/>
            <a:ext cx="103201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87B739F8-874C-40BB-AE98-F1D959207B8D}"/>
              </a:ext>
            </a:extLst>
          </p:cNvPr>
          <p:cNvCxnSpPr/>
          <p:nvPr/>
        </p:nvCxnSpPr>
        <p:spPr>
          <a:xfrm>
            <a:off x="10607040" y="4444779"/>
            <a:ext cx="0" cy="548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id="{6A43F248-9C94-47EB-83D7-0E1F85D8C727}"/>
              </a:ext>
            </a:extLst>
          </p:cNvPr>
          <p:cNvCxnSpPr>
            <a:cxnSpLocks/>
          </p:cNvCxnSpPr>
          <p:nvPr/>
        </p:nvCxnSpPr>
        <p:spPr>
          <a:xfrm>
            <a:off x="5446643" y="4444779"/>
            <a:ext cx="0" cy="548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a:extLst>
              <a:ext uri="{FF2B5EF4-FFF2-40B4-BE49-F238E27FC236}">
                <a16:creationId xmlns:a16="http://schemas.microsoft.com/office/drawing/2014/main" id="{E7B328E7-ACBA-403D-BD55-3E36AA1BB231}"/>
              </a:ext>
            </a:extLst>
          </p:cNvPr>
          <p:cNvCxnSpPr/>
          <p:nvPr/>
        </p:nvCxnSpPr>
        <p:spPr>
          <a:xfrm>
            <a:off x="10607040" y="5263763"/>
            <a:ext cx="0" cy="747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ttore diritto 24">
            <a:extLst>
              <a:ext uri="{FF2B5EF4-FFF2-40B4-BE49-F238E27FC236}">
                <a16:creationId xmlns:a16="http://schemas.microsoft.com/office/drawing/2014/main" id="{F49EA240-1C14-448A-A63C-05C2FF243E12}"/>
              </a:ext>
            </a:extLst>
          </p:cNvPr>
          <p:cNvCxnSpPr/>
          <p:nvPr/>
        </p:nvCxnSpPr>
        <p:spPr>
          <a:xfrm>
            <a:off x="5303520" y="5263763"/>
            <a:ext cx="0" cy="747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id="{C6A6B65F-783A-41BE-8462-2ADA0E2695B9}"/>
              </a:ext>
            </a:extLst>
          </p:cNvPr>
          <p:cNvCxnSpPr/>
          <p:nvPr/>
        </p:nvCxnSpPr>
        <p:spPr>
          <a:xfrm>
            <a:off x="4150581" y="5319423"/>
            <a:ext cx="0" cy="6917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ttore diritto 28">
            <a:extLst>
              <a:ext uri="{FF2B5EF4-FFF2-40B4-BE49-F238E27FC236}">
                <a16:creationId xmlns:a16="http://schemas.microsoft.com/office/drawing/2014/main" id="{BC8F58E9-F114-4A92-B4B7-D37CA049B08E}"/>
              </a:ext>
            </a:extLst>
          </p:cNvPr>
          <p:cNvCxnSpPr/>
          <p:nvPr/>
        </p:nvCxnSpPr>
        <p:spPr>
          <a:xfrm>
            <a:off x="3260035" y="5406887"/>
            <a:ext cx="0" cy="77007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2345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147099"/>
            <a:ext cx="10515600" cy="5719763"/>
          </a:xfrm>
        </p:spPr>
        <p:txBody>
          <a:bodyPr>
            <a:noAutofit/>
          </a:bodyPr>
          <a:lstStyle/>
          <a:p>
            <a:pPr marL="0" indent="0" algn="just">
              <a:buNone/>
            </a:pPr>
            <a:r>
              <a:rPr lang="it-IT" b="1" dirty="0"/>
              <a:t>8. </a:t>
            </a:r>
            <a:r>
              <a:rPr lang="it-IT" dirty="0"/>
              <a:t>Tale criterio suppletivo consente di approvare la proposta con una percentuale relativamente bassa.</a:t>
            </a:r>
          </a:p>
          <a:p>
            <a:pPr marL="0" indent="0" algn="just">
              <a:buNone/>
            </a:pPr>
            <a:r>
              <a:rPr lang="it-IT" dirty="0"/>
              <a:t>Qual è </a:t>
            </a:r>
            <a:r>
              <a:rPr lang="it-IT" b="1" dirty="0"/>
              <a:t>ruolo di tutela del giudice</a:t>
            </a:r>
            <a:r>
              <a:rPr lang="it-IT" dirty="0"/>
              <a:t>, soprattutto di creditori dissenzienti?</a:t>
            </a:r>
          </a:p>
          <a:p>
            <a:pPr marL="0" indent="0" algn="just">
              <a:buNone/>
            </a:pPr>
            <a:r>
              <a:rPr lang="it-IT" b="1" dirty="0"/>
              <a:t>Fase di ammissione</a:t>
            </a:r>
            <a:r>
              <a:rPr lang="it-IT" dirty="0"/>
              <a:t>: - decreto del tribunale, chiamato a valutare la “</a:t>
            </a:r>
            <a:r>
              <a:rPr lang="it-IT" b="1" dirty="0"/>
              <a:t>mera ritualità</a:t>
            </a:r>
            <a:r>
              <a:rPr lang="it-IT" dirty="0"/>
              <a:t>” della proposta, ovvero assenza di vizi formali del procedimento e correttezza dei criteri di formazione delle classi. A differenza del concordato in continuità è richiesta la valutazione della “mera ritualità” e non della “ritualità” della proposta, dovendosi così ipotizzare l’esclusione di interpretazioni estensive;</a:t>
            </a:r>
          </a:p>
          <a:p>
            <a:pPr marL="0" indent="0" algn="just">
              <a:buNone/>
            </a:pPr>
            <a:r>
              <a:rPr lang="it-IT" dirty="0"/>
              <a:t>- il sindacato non è espressamente esteso, come per CP, alla </a:t>
            </a:r>
            <a:r>
              <a:rPr lang="it-IT" b="1" dirty="0"/>
              <a:t>non manifesta inidoneità della proposta alla soddisfazione dei creditori</a:t>
            </a:r>
            <a:r>
              <a:rPr lang="it-IT" dirty="0"/>
              <a:t> e alla conservazione dei valori aziendali. Si può compiere tale valutazione in via analogica, in quanto la proposta, pur approvata da tutte le classi, diverrebbe obbligatoria anche per creditori dissenzienti? No, art. 64bis ccii esclude proprio l’applicabilità art. 112 ccii in tema di giudizio di omologazione CP. </a:t>
            </a:r>
          </a:p>
        </p:txBody>
      </p:sp>
    </p:spTree>
    <p:extLst>
      <p:ext uri="{BB962C8B-B14F-4D97-AF65-F5344CB8AC3E}">
        <p14:creationId xmlns:p14="http://schemas.microsoft.com/office/powerpoint/2010/main" val="3511730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81000"/>
            <a:ext cx="10515600" cy="5795963"/>
          </a:xfrm>
        </p:spPr>
        <p:txBody>
          <a:bodyPr>
            <a:normAutofit/>
          </a:bodyPr>
          <a:lstStyle/>
          <a:p>
            <a:pPr marL="0" indent="0" algn="just">
              <a:buNone/>
            </a:pPr>
            <a:r>
              <a:rPr lang="it-IT" b="1" dirty="0"/>
              <a:t>9. Fase di omologa</a:t>
            </a:r>
            <a:r>
              <a:rPr lang="it-IT" dirty="0"/>
              <a:t>: presuppone l’approvazione di tutte le classi, che è anche la ragione che giustifica la deroga all’ordine delle regole di prelazione.</a:t>
            </a:r>
          </a:p>
          <a:p>
            <a:pPr marL="0" indent="0" algn="just">
              <a:buNone/>
            </a:pPr>
            <a:r>
              <a:rPr lang="it-IT" dirty="0"/>
              <a:t>In tale fase si rinviene </a:t>
            </a:r>
            <a:r>
              <a:rPr lang="it-IT" b="1" dirty="0"/>
              <a:t>ulteriore possibilità di sindacato giudiziale</a:t>
            </a:r>
            <a:r>
              <a:rPr lang="it-IT" dirty="0"/>
              <a:t>: quando il creditore dissenziente propone </a:t>
            </a:r>
            <a:r>
              <a:rPr lang="it-IT" b="1" dirty="0"/>
              <a:t>opposizione, eccependo il difetto di convenienza della proposta</a:t>
            </a:r>
            <a:r>
              <a:rPr lang="it-IT" dirty="0"/>
              <a:t>.</a:t>
            </a:r>
          </a:p>
          <a:p>
            <a:pPr marL="0" indent="0" algn="just">
              <a:buNone/>
            </a:pPr>
            <a:r>
              <a:rPr lang="it-IT" dirty="0"/>
              <a:t>Il tribunale omologa il piano di ristrutturazione solo se il credito risulta soddisfatto dalla proposta in </a:t>
            </a:r>
            <a:r>
              <a:rPr lang="it-IT" b="1" dirty="0"/>
              <a:t>misura non inferiore alla liquidazione giudiziale</a:t>
            </a:r>
            <a:r>
              <a:rPr lang="it-IT" dirty="0"/>
              <a:t>. Ciò comporta un ridimensionamento dell’effettiva consistenza della libertà distributiva, dato che in caso di opposizione il piano resiste solamente – con valutazione rimessa al prudente apprezzamento del tribunale, a tutela dei creditori dissenzienti – se ha attribuito al creditore almeno il valore ricavabile dal bene oggetto di garanzia.</a:t>
            </a:r>
          </a:p>
        </p:txBody>
      </p:sp>
    </p:spTree>
    <p:extLst>
      <p:ext uri="{BB962C8B-B14F-4D97-AF65-F5344CB8AC3E}">
        <p14:creationId xmlns:p14="http://schemas.microsoft.com/office/powerpoint/2010/main" val="40355061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317B83398EBE154080A21B567D0847F4" ma:contentTypeVersion="6" ma:contentTypeDescription="Creare un nuovo documento." ma:contentTypeScope="" ma:versionID="f09e533dad22199c3fa454ce9b00d123">
  <xsd:schema xmlns:xsd="http://www.w3.org/2001/XMLSchema" xmlns:xs="http://www.w3.org/2001/XMLSchema" xmlns:p="http://schemas.microsoft.com/office/2006/metadata/properties" xmlns:ns2="5ca26a64-0c0f-4065-a7fc-bdd0c91b17ba" targetNamespace="http://schemas.microsoft.com/office/2006/metadata/properties" ma:root="true" ma:fieldsID="b17b77d85114da054182bdb665f924b0" ns2:_="">
    <xsd:import namespace="5ca26a64-0c0f-4065-a7fc-bdd0c91b17b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a26a64-0c0f-4065-a7fc-bdd0c91b17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547BDDD-1A18-48B9-B51D-57BA05EA9C69}">
  <ds:schemaRefs>
    <ds:schemaRef ds:uri="http://schemas.microsoft.com/sharepoint/v3/contenttype/forms"/>
  </ds:schemaRefs>
</ds:datastoreItem>
</file>

<file path=customXml/itemProps2.xml><?xml version="1.0" encoding="utf-8"?>
<ds:datastoreItem xmlns:ds="http://schemas.openxmlformats.org/officeDocument/2006/customXml" ds:itemID="{CDA9D523-2EFB-4BD4-B3FF-65C0240418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a26a64-0c0f-4065-a7fc-bdd0c91b17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54DB41E-6907-4DEB-973D-A7514378AB87}">
  <ds:schemaRef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5ca26a64-0c0f-4065-a7fc-bdd0c91b17ba"/>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345</TotalTime>
  <Words>2543</Words>
  <Application>Microsoft Office PowerPoint</Application>
  <PresentationFormat>Widescreen</PresentationFormat>
  <Paragraphs>97</Paragraphs>
  <Slides>18</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18</vt:i4>
      </vt:variant>
    </vt:vector>
  </HeadingPairs>
  <TitlesOfParts>
    <vt:vector size="22" baseType="lpstr">
      <vt:lpstr>Arial</vt:lpstr>
      <vt:lpstr>Calibri</vt:lpstr>
      <vt:lpstr>Calibri Light</vt:lpstr>
      <vt:lpstr>Tema di Office</vt:lpstr>
      <vt:lpstr>      </vt:lpstr>
      <vt:lpstr>      2. INTRODUZIONE:  L’IMPORTANZA DEL CONVEGNO</vt:lpstr>
      <vt:lpstr> I. PIANO DI RISTRUTTURAZIONE SOGGETTO A OMOLOGAZIONE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II. PIANO ATTESTATO DI RISANAMENTO - PAR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Min. Giustizia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di allerta e procedure di composizione assistita</dc:title>
  <dc:creator>Lorenzo Sandulli</dc:creator>
  <cp:lastModifiedBy>user</cp:lastModifiedBy>
  <cp:revision>51</cp:revision>
  <dcterms:created xsi:type="dcterms:W3CDTF">2019-05-20T22:42:01Z</dcterms:created>
  <dcterms:modified xsi:type="dcterms:W3CDTF">2023-03-01T10:48:45Z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0x010100317B83398EBE154080A21B567D0847F4</vt:lpwstr>
  </property>
</Properties>
</file>