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5"/>
  </p:notesMasterIdLst>
  <p:sldIdLst>
    <p:sldId id="256" r:id="rId2"/>
    <p:sldId id="1680" r:id="rId3"/>
    <p:sldId id="1707" r:id="rId4"/>
    <p:sldId id="1708" r:id="rId5"/>
    <p:sldId id="1709" r:id="rId6"/>
    <p:sldId id="1710" r:id="rId7"/>
    <p:sldId id="1711" r:id="rId8"/>
    <p:sldId id="1712" r:id="rId9"/>
    <p:sldId id="1713" r:id="rId10"/>
    <p:sldId id="1714" r:id="rId11"/>
    <p:sldId id="1715" r:id="rId12"/>
    <p:sldId id="1716" r:id="rId13"/>
    <p:sldId id="1094" r:id="rId14"/>
    <p:sldId id="1095" r:id="rId15"/>
    <p:sldId id="1096" r:id="rId16"/>
    <p:sldId id="1097" r:id="rId17"/>
    <p:sldId id="1699" r:id="rId18"/>
    <p:sldId id="1700" r:id="rId19"/>
    <p:sldId id="1824" r:id="rId20"/>
    <p:sldId id="1825" r:id="rId21"/>
    <p:sldId id="1826" r:id="rId22"/>
    <p:sldId id="1827" r:id="rId23"/>
    <p:sldId id="1701" r:id="rId24"/>
    <p:sldId id="1702" r:id="rId25"/>
    <p:sldId id="1703" r:id="rId26"/>
    <p:sldId id="1704" r:id="rId27"/>
    <p:sldId id="1705" r:id="rId28"/>
    <p:sldId id="1706" r:id="rId29"/>
    <p:sldId id="1828" r:id="rId30"/>
    <p:sldId id="1829" r:id="rId31"/>
    <p:sldId id="1126" r:id="rId32"/>
    <p:sldId id="1127" r:id="rId33"/>
    <p:sldId id="1128" r:id="rId34"/>
    <p:sldId id="1129" r:id="rId35"/>
    <p:sldId id="1130" r:id="rId36"/>
    <p:sldId id="1131" r:id="rId37"/>
    <p:sldId id="1132" r:id="rId38"/>
    <p:sldId id="1133" r:id="rId39"/>
    <p:sldId id="1830" r:id="rId40"/>
    <p:sldId id="1831" r:id="rId41"/>
    <p:sldId id="1832" r:id="rId42"/>
    <p:sldId id="1833" r:id="rId43"/>
    <p:sldId id="1834" r:id="rId44"/>
    <p:sldId id="1835" r:id="rId45"/>
    <p:sldId id="1836" r:id="rId46"/>
    <p:sldId id="1837" r:id="rId47"/>
    <p:sldId id="1717" r:id="rId48"/>
    <p:sldId id="1718" r:id="rId49"/>
    <p:sldId id="1719" r:id="rId50"/>
    <p:sldId id="1099" r:id="rId51"/>
    <p:sldId id="1839" r:id="rId52"/>
    <p:sldId id="1840" r:id="rId53"/>
    <p:sldId id="1841" r:id="rId54"/>
    <p:sldId id="1842" r:id="rId55"/>
    <p:sldId id="1843" r:id="rId56"/>
    <p:sldId id="1844" r:id="rId57"/>
    <p:sldId id="1845" r:id="rId58"/>
    <p:sldId id="1846" r:id="rId59"/>
    <p:sldId id="1847" r:id="rId60"/>
    <p:sldId id="1848" r:id="rId61"/>
    <p:sldId id="1849" r:id="rId62"/>
    <p:sldId id="1850" r:id="rId63"/>
    <p:sldId id="1851" r:id="rId64"/>
    <p:sldId id="1852" r:id="rId65"/>
    <p:sldId id="1853" r:id="rId66"/>
    <p:sldId id="1854" r:id="rId67"/>
    <p:sldId id="1855" r:id="rId68"/>
    <p:sldId id="1856" r:id="rId69"/>
    <p:sldId id="1857" r:id="rId70"/>
    <p:sldId id="1858" r:id="rId71"/>
    <p:sldId id="1859" r:id="rId72"/>
    <p:sldId id="1860" r:id="rId73"/>
    <p:sldId id="1861" r:id="rId74"/>
    <p:sldId id="1862" r:id="rId75"/>
    <p:sldId id="1863" r:id="rId76"/>
    <p:sldId id="1864" r:id="rId77"/>
    <p:sldId id="1865" r:id="rId78"/>
    <p:sldId id="1866" r:id="rId79"/>
    <p:sldId id="1867" r:id="rId80"/>
    <p:sldId id="1868" r:id="rId81"/>
    <p:sldId id="1869" r:id="rId82"/>
    <p:sldId id="1870" r:id="rId83"/>
    <p:sldId id="1871" r:id="rId84"/>
    <p:sldId id="1872" r:id="rId85"/>
    <p:sldId id="1873" r:id="rId86"/>
    <p:sldId id="1838" r:id="rId87"/>
    <p:sldId id="1100" r:id="rId88"/>
    <p:sldId id="1101" r:id="rId89"/>
    <p:sldId id="1102" r:id="rId90"/>
    <p:sldId id="1103" r:id="rId91"/>
    <p:sldId id="1104" r:id="rId92"/>
    <p:sldId id="1105" r:id="rId93"/>
    <p:sldId id="1106" r:id="rId94"/>
    <p:sldId id="1107" r:id="rId95"/>
    <p:sldId id="1108" r:id="rId96"/>
    <p:sldId id="1109" r:id="rId97"/>
    <p:sldId id="1110" r:id="rId98"/>
    <p:sldId id="1111" r:id="rId99"/>
    <p:sldId id="1112" r:id="rId100"/>
    <p:sldId id="1113" r:id="rId101"/>
    <p:sldId id="1114" r:id="rId102"/>
    <p:sldId id="1115" r:id="rId103"/>
    <p:sldId id="1116" r:id="rId104"/>
    <p:sldId id="1117" r:id="rId105"/>
    <p:sldId id="1118" r:id="rId106"/>
    <p:sldId id="1119" r:id="rId107"/>
    <p:sldId id="1120" r:id="rId108"/>
    <p:sldId id="1121" r:id="rId109"/>
    <p:sldId id="1122" r:id="rId110"/>
    <p:sldId id="1168" r:id="rId111"/>
    <p:sldId id="1169" r:id="rId112"/>
    <p:sldId id="1170" r:id="rId113"/>
    <p:sldId id="1167" r:id="rId114"/>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p:cViewPr varScale="1">
        <p:scale>
          <a:sx n="70" d="100"/>
          <a:sy n="70" d="100"/>
        </p:scale>
        <p:origin x="1392"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viewProps" Target="view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theme" Target="theme/theme1.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F1B8A6-7372-431F-9154-2D35B0CD99F3}" type="datetimeFigureOut">
              <a:rPr lang="it-IT" smtClean="0"/>
              <a:pPr/>
              <a:t>03/10/2023</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89AF7A-E033-418B-B7AB-72987F0AE1BA}" type="slidenum">
              <a:rPr lang="it-IT" smtClean="0"/>
              <a:pPr/>
              <a:t>‹N›</a:t>
            </a:fld>
            <a:endParaRPr lang="it-IT"/>
          </a:p>
        </p:txBody>
      </p:sp>
    </p:spTree>
    <p:extLst>
      <p:ext uri="{BB962C8B-B14F-4D97-AF65-F5344CB8AC3E}">
        <p14:creationId xmlns:p14="http://schemas.microsoft.com/office/powerpoint/2010/main" val="3168221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1">
        <a:schemeClr val="bg2"/>
      </p:bgRef>
    </p:bg>
    <p:spTree>
      <p:nvGrpSpPr>
        <p:cNvPr id="1" name=""/>
        <p:cNvGrpSpPr/>
        <p:nvPr/>
      </p:nvGrpSpPr>
      <p:grpSpPr>
        <a:xfrm>
          <a:off x="0" y="0"/>
          <a:ext cx="0" cy="0"/>
          <a:chOff x="0" y="0"/>
          <a:chExt cx="0" cy="0"/>
        </a:xfrm>
      </p:grpSpPr>
      <p:sp>
        <p:nvSpPr>
          <p:cNvPr id="15" name="Rettango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ttangolo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ttango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ttangolo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ttangolo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ottotitolo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28" name="Segnaposto data 27"/>
          <p:cNvSpPr>
            <a:spLocks noGrp="1"/>
          </p:cNvSpPr>
          <p:nvPr>
            <p:ph type="dt" sz="half" idx="10"/>
          </p:nvPr>
        </p:nvSpPr>
        <p:spPr/>
        <p:txBody>
          <a:bodyPr/>
          <a:lstStyle/>
          <a:p>
            <a:fld id="{55A5D84C-99D7-4152-8515-A1504AE9833B}" type="datetime1">
              <a:rPr lang="it-IT" smtClean="0"/>
              <a:t>03/10/2023</a:t>
            </a:fld>
            <a:endParaRPr lang="it-IT"/>
          </a:p>
        </p:txBody>
      </p:sp>
      <p:sp>
        <p:nvSpPr>
          <p:cNvPr id="17" name="Segnaposto piè di pagina 16"/>
          <p:cNvSpPr>
            <a:spLocks noGrp="1"/>
          </p:cNvSpPr>
          <p:nvPr>
            <p:ph type="ftr" sz="quarter" idx="11"/>
          </p:nvPr>
        </p:nvSpPr>
        <p:spPr/>
        <p:txBody>
          <a:bodyPr/>
          <a:lstStyle/>
          <a:p>
            <a:endParaRPr lang="it-IT"/>
          </a:p>
        </p:txBody>
      </p:sp>
      <p:sp>
        <p:nvSpPr>
          <p:cNvPr id="7" name="Connettore 1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ttangolo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e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e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egnaposto numero diapositiva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3973657-F08A-44E7-BED7-1601AFF47107}" type="slidenum">
              <a:rPr lang="it-IT" smtClean="0"/>
              <a:pPr/>
              <a:t>‹N›</a:t>
            </a:fld>
            <a:endParaRPr lang="it-IT"/>
          </a:p>
        </p:txBody>
      </p:sp>
      <p:sp>
        <p:nvSpPr>
          <p:cNvPr id="8" name="Titolo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it-IT"/>
              <a:t>Fare clic per modificare lo stile del titolo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bg>
      <p:bgRef idx="1001">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4F0A9251-D1CC-48BD-A120-A71EC42F5BC7}" type="datetime1">
              <a:rPr lang="it-IT" smtClean="0"/>
              <a:t>03/10/2023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973657-F08A-44E7-BED7-1601AFF47107}" type="slidenum">
              <a:rPr lang="it-IT" smtClean="0"/>
              <a:pPr/>
              <a:t>‹N›</a:t>
            </a:fld>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bg>
      <p:bgRef idx="1001">
        <a:schemeClr val="bg2"/>
      </p:bgRef>
    </p:bg>
    <p:spTree>
      <p:nvGrpSpPr>
        <p:cNvPr id="1" name=""/>
        <p:cNvGrpSpPr/>
        <p:nvPr/>
      </p:nvGrpSpPr>
      <p:grpSpPr>
        <a:xfrm>
          <a:off x="0" y="0"/>
          <a:ext cx="0" cy="0"/>
          <a:chOff x="0" y="0"/>
          <a:chExt cx="0" cy="0"/>
        </a:xfrm>
      </p:grpSpPr>
      <p:sp>
        <p:nvSpPr>
          <p:cNvPr id="7" name="Rettangolo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ttangolo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ttangolo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ttangolo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ttangolo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ttangolo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Connettore 1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e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e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egnaposto numero diapositiva 5"/>
          <p:cNvSpPr>
            <a:spLocks noGrp="1"/>
          </p:cNvSpPr>
          <p:nvPr>
            <p:ph type="sldNum" sz="quarter" idx="12"/>
          </p:nvPr>
        </p:nvSpPr>
        <p:spPr>
          <a:xfrm>
            <a:off x="6915912" y="3009901"/>
            <a:ext cx="457200" cy="441325"/>
          </a:xfrm>
        </p:spPr>
        <p:txBody>
          <a:bodyPr/>
          <a:lstStyle/>
          <a:p>
            <a:fld id="{E3973657-F08A-44E7-BED7-1601AFF47107}" type="slidenum">
              <a:rPr lang="it-IT" smtClean="0"/>
              <a:pPr/>
              <a:t>‹N›</a:t>
            </a:fld>
            <a:endParaRPr lang="it-IT"/>
          </a:p>
        </p:txBody>
      </p:sp>
      <p:sp>
        <p:nvSpPr>
          <p:cNvPr id="3" name="Segnaposto testo verticale 2"/>
          <p:cNvSpPr>
            <a:spLocks noGrp="1"/>
          </p:cNvSpPr>
          <p:nvPr>
            <p:ph type="body" orient="vert" idx="1"/>
          </p:nvPr>
        </p:nvSpPr>
        <p:spPr>
          <a:xfrm>
            <a:off x="304800" y="304800"/>
            <a:ext cx="6553200" cy="5821366"/>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A90EBF37-4102-4BF1-A203-2C5187A9E03E}" type="datetime1">
              <a:rPr lang="it-IT" smtClean="0"/>
              <a:t>03/10/2023</a:t>
            </a:fld>
            <a:endParaRPr lang="it-IT"/>
          </a:p>
        </p:txBody>
      </p:sp>
      <p:sp>
        <p:nvSpPr>
          <p:cNvPr id="5" name="Segnaposto piè di pagina 4"/>
          <p:cNvSpPr>
            <a:spLocks noGrp="1"/>
          </p:cNvSpPr>
          <p:nvPr>
            <p:ph type="ftr" sz="quarter" idx="11"/>
          </p:nvPr>
        </p:nvSpPr>
        <p:spPr/>
        <p:txBody>
          <a:bodyPr/>
          <a:lstStyle/>
          <a:p>
            <a:endParaRPr lang="it-IT"/>
          </a:p>
        </p:txBody>
      </p:sp>
      <p:sp>
        <p:nvSpPr>
          <p:cNvPr id="2" name="Titolo verticale 1"/>
          <p:cNvSpPr>
            <a:spLocks noGrp="1"/>
          </p:cNvSpPr>
          <p:nvPr>
            <p:ph type="title" orient="vert"/>
          </p:nvPr>
        </p:nvSpPr>
        <p:spPr>
          <a:xfrm>
            <a:off x="7391400" y="304801"/>
            <a:ext cx="1447800" cy="5851525"/>
          </a:xfrm>
        </p:spPr>
        <p:txBody>
          <a:bodyPr vert="eaVert"/>
          <a:lstStyle/>
          <a:p>
            <a:r>
              <a:rPr kumimoji="0" lang="it-IT"/>
              <a:t>Fare clic per modificare lo stile del titolo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bg>
      <p:bgRef idx="1001">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solidFill>
                  <a:schemeClr val="accent3">
                    <a:shade val="75000"/>
                  </a:schemeClr>
                </a:solidFill>
              </a:defRPr>
            </a:lvl1pPr>
          </a:lstStyle>
          <a:p>
            <a:r>
              <a:rPr kumimoji="0" lang="it-IT"/>
              <a:t>Fare clic per modificare lo stile del titolo</a:t>
            </a:r>
            <a:endParaRPr kumimoji="0" lang="en-US"/>
          </a:p>
        </p:txBody>
      </p:sp>
      <p:sp>
        <p:nvSpPr>
          <p:cNvPr id="4" name="Segnaposto data 3"/>
          <p:cNvSpPr>
            <a:spLocks noGrp="1"/>
          </p:cNvSpPr>
          <p:nvPr>
            <p:ph type="dt" sz="half" idx="10"/>
          </p:nvPr>
        </p:nvSpPr>
        <p:spPr/>
        <p:txBody>
          <a:bodyPr/>
          <a:lstStyle/>
          <a:p>
            <a:fld id="{64CF75F0-1AA0-4C4C-B8AE-30138B69CD10}" type="datetime1">
              <a:rPr lang="it-IT" smtClean="0"/>
              <a:t>03/10/2023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a:xfrm>
            <a:off x="4361688" y="1026372"/>
            <a:ext cx="457200" cy="441325"/>
          </a:xfrm>
        </p:spPr>
        <p:txBody>
          <a:bodyPr/>
          <a:lstStyle/>
          <a:p>
            <a:fld id="{E3973657-F08A-44E7-BED7-1601AFF47107}" type="slidenum">
              <a:rPr lang="it-IT" smtClean="0"/>
              <a:pPr/>
              <a:t>‹N›</a:t>
            </a:fld>
            <a:endParaRPr lang="it-IT"/>
          </a:p>
        </p:txBody>
      </p:sp>
      <p:sp>
        <p:nvSpPr>
          <p:cNvPr id="8" name="Segnaposto contenuto 7"/>
          <p:cNvSpPr>
            <a:spLocks noGrp="1"/>
          </p:cNvSpPr>
          <p:nvPr>
            <p:ph sz="quarter" idx="1"/>
          </p:nvPr>
        </p:nvSpPr>
        <p:spPr>
          <a:xfrm>
            <a:off x="301752" y="1527048"/>
            <a:ext cx="8503920" cy="4572000"/>
          </a:xfrm>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1">
        <a:schemeClr val="bg1"/>
      </p:bgRef>
    </p:bg>
    <p:spTree>
      <p:nvGrpSpPr>
        <p:cNvPr id="1" name=""/>
        <p:cNvGrpSpPr/>
        <p:nvPr/>
      </p:nvGrpSpPr>
      <p:grpSpPr>
        <a:xfrm>
          <a:off x="0" y="0"/>
          <a:ext cx="0" cy="0"/>
          <a:chOff x="0" y="0"/>
          <a:chExt cx="0" cy="0"/>
        </a:xfrm>
      </p:grpSpPr>
      <p:sp>
        <p:nvSpPr>
          <p:cNvPr id="17" name="Rettangolo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ttango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ttangolo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ttangolo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ttangolo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ttangolo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Segnaposto testo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13" name="Rettangolo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ttangolo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Segnaposto piè di pagina 4"/>
          <p:cNvSpPr>
            <a:spLocks noGrp="1"/>
          </p:cNvSpPr>
          <p:nvPr>
            <p:ph type="ftr" sz="quarter" idx="11"/>
          </p:nvPr>
        </p:nvSpPr>
        <p:spPr/>
        <p:txBody>
          <a:bodyPr/>
          <a:lstStyle/>
          <a:p>
            <a:endParaRPr lang="it-IT"/>
          </a:p>
        </p:txBody>
      </p:sp>
      <p:sp>
        <p:nvSpPr>
          <p:cNvPr id="4" name="Segnaposto data 3"/>
          <p:cNvSpPr>
            <a:spLocks noGrp="1"/>
          </p:cNvSpPr>
          <p:nvPr>
            <p:ph type="dt" sz="half" idx="10"/>
          </p:nvPr>
        </p:nvSpPr>
        <p:spPr/>
        <p:txBody>
          <a:bodyPr/>
          <a:lstStyle/>
          <a:p>
            <a:fld id="{95032E32-178C-4F8D-8421-E8ED3B415D7A}" type="datetime1">
              <a:rPr lang="it-IT" smtClean="0"/>
              <a:t>03/10/2023</a:t>
            </a:fld>
            <a:endParaRPr lang="it-IT"/>
          </a:p>
        </p:txBody>
      </p:sp>
      <p:sp>
        <p:nvSpPr>
          <p:cNvPr id="8" name="Connettore 1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e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e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egnaposto numero diapositiva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3973657-F08A-44E7-BED7-1601AFF47107}" type="slidenum">
              <a:rPr lang="it-IT" smtClean="0"/>
              <a:pPr/>
              <a:t>‹N›</a:t>
            </a:fld>
            <a:endParaRPr lang="it-IT"/>
          </a:p>
        </p:txBody>
      </p:sp>
      <p:sp>
        <p:nvSpPr>
          <p:cNvPr id="2" name="Titolo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it-IT"/>
              <a:t>Fare clic per modificare lo stile del titolo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bg>
      <p:bgRef idx="1001">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301752" y="228600"/>
            <a:ext cx="8534400" cy="758952"/>
          </a:xfrm>
        </p:spPr>
        <p:txBody>
          <a:bodyPr/>
          <a:lstStyle/>
          <a:p>
            <a:r>
              <a:rPr kumimoji="0" lang="it-IT"/>
              <a:t>Fare clic per modificare lo stile del titolo</a:t>
            </a:r>
            <a:endParaRPr kumimoji="0" lang="en-US"/>
          </a:p>
        </p:txBody>
      </p:sp>
      <p:sp>
        <p:nvSpPr>
          <p:cNvPr id="5" name="Segnaposto data 4"/>
          <p:cNvSpPr>
            <a:spLocks noGrp="1"/>
          </p:cNvSpPr>
          <p:nvPr>
            <p:ph type="dt" sz="half" idx="10"/>
          </p:nvPr>
        </p:nvSpPr>
        <p:spPr>
          <a:xfrm>
            <a:off x="5791200" y="6409944"/>
            <a:ext cx="3044952" cy="365760"/>
          </a:xfrm>
        </p:spPr>
        <p:txBody>
          <a:bodyPr/>
          <a:lstStyle/>
          <a:p>
            <a:fld id="{58EF9950-97BB-4D1F-874B-A3BCE0988C8C}" type="datetime1">
              <a:rPr lang="it-IT" smtClean="0"/>
              <a:t>03/10/2023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973657-F08A-44E7-BED7-1601AFF47107}" type="slidenum">
              <a:rPr lang="it-IT" smtClean="0"/>
              <a:pPr/>
              <a:t>‹N›</a:t>
            </a:fld>
            <a:endParaRPr lang="it-IT"/>
          </a:p>
        </p:txBody>
      </p:sp>
      <p:sp>
        <p:nvSpPr>
          <p:cNvPr id="8" name="Connettore 1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Segnaposto contenuto 9"/>
          <p:cNvSpPr>
            <a:spLocks noGrp="1"/>
          </p:cNvSpPr>
          <p:nvPr>
            <p:ph sz="half" idx="1"/>
          </p:nvPr>
        </p:nvSpPr>
        <p:spPr>
          <a:xfrm>
            <a:off x="301752" y="1371600"/>
            <a:ext cx="4038600" cy="4681728"/>
          </a:xfrm>
        </p:spPr>
        <p:txBody>
          <a:bodyPr/>
          <a:lstStyle>
            <a:lvl1pPr>
              <a:defRPr sz="2500"/>
            </a:lvl1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12" name="Segnaposto contenuto 11"/>
          <p:cNvSpPr>
            <a:spLocks noGrp="1"/>
          </p:cNvSpPr>
          <p:nvPr>
            <p:ph sz="half" idx="2"/>
          </p:nvPr>
        </p:nvSpPr>
        <p:spPr>
          <a:xfrm>
            <a:off x="4800600" y="1371600"/>
            <a:ext cx="4038600" cy="4681728"/>
          </a:xfrm>
        </p:spPr>
        <p:txBody>
          <a:bodyPr/>
          <a:lstStyle>
            <a:lvl1pPr>
              <a:defRPr sz="2500"/>
            </a:lvl1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bg>
      <p:bgRef idx="1001">
        <a:schemeClr val="bg2"/>
      </p:bgRef>
    </p:bg>
    <p:spTree>
      <p:nvGrpSpPr>
        <p:cNvPr id="1" name=""/>
        <p:cNvGrpSpPr/>
        <p:nvPr/>
      </p:nvGrpSpPr>
      <p:grpSpPr>
        <a:xfrm>
          <a:off x="0" y="0"/>
          <a:ext cx="0" cy="0"/>
          <a:chOff x="0" y="0"/>
          <a:chExt cx="0" cy="0"/>
        </a:xfrm>
      </p:grpSpPr>
      <p:sp>
        <p:nvSpPr>
          <p:cNvPr id="10" name="Connettore 1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ttangolo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ttangolo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ttangolo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ttangolo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ttangolo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ttangolo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Segnaposto testo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7" name="Segnaposto data 6"/>
          <p:cNvSpPr>
            <a:spLocks noGrp="1"/>
          </p:cNvSpPr>
          <p:nvPr>
            <p:ph type="dt" sz="half" idx="10"/>
          </p:nvPr>
        </p:nvSpPr>
        <p:spPr/>
        <p:txBody>
          <a:bodyPr/>
          <a:lstStyle/>
          <a:p>
            <a:fld id="{61C6E55D-ADCC-4142-BB3D-A01881D15299}" type="datetime1">
              <a:rPr lang="it-IT" smtClean="0"/>
              <a:t>03/10/2023</a:t>
            </a:fld>
            <a:endParaRPr lang="it-IT"/>
          </a:p>
        </p:txBody>
      </p:sp>
      <p:sp>
        <p:nvSpPr>
          <p:cNvPr id="8" name="Segnaposto piè di pagina 7"/>
          <p:cNvSpPr>
            <a:spLocks noGrp="1"/>
          </p:cNvSpPr>
          <p:nvPr>
            <p:ph type="ftr" sz="quarter" idx="11"/>
          </p:nvPr>
        </p:nvSpPr>
        <p:spPr>
          <a:xfrm>
            <a:off x="304800" y="6409944"/>
            <a:ext cx="3581400" cy="365760"/>
          </a:xfrm>
        </p:spPr>
        <p:txBody>
          <a:bodyPr/>
          <a:lstStyle/>
          <a:p>
            <a:endParaRPr lang="it-IT"/>
          </a:p>
        </p:txBody>
      </p:sp>
      <p:sp>
        <p:nvSpPr>
          <p:cNvPr id="15" name="Connettore 1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ttangolo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Segnaposto contenuto 23"/>
          <p:cNvSpPr>
            <a:spLocks noGrp="1"/>
          </p:cNvSpPr>
          <p:nvPr>
            <p:ph sz="quarter" idx="2"/>
          </p:nvPr>
        </p:nvSpPr>
        <p:spPr>
          <a:xfrm>
            <a:off x="301752" y="2471383"/>
            <a:ext cx="4041648" cy="3818404"/>
          </a:xfrm>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26" name="Segnaposto contenuto 25"/>
          <p:cNvSpPr>
            <a:spLocks noGrp="1"/>
          </p:cNvSpPr>
          <p:nvPr>
            <p:ph sz="quarter" idx="4"/>
          </p:nvPr>
        </p:nvSpPr>
        <p:spPr>
          <a:xfrm>
            <a:off x="4800600" y="2471383"/>
            <a:ext cx="4038600" cy="3822192"/>
          </a:xfrm>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25" name="Ovale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e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egnaposto numero diapositiva 8"/>
          <p:cNvSpPr>
            <a:spLocks noGrp="1"/>
          </p:cNvSpPr>
          <p:nvPr>
            <p:ph type="sldNum" sz="quarter" idx="12"/>
          </p:nvPr>
        </p:nvSpPr>
        <p:spPr>
          <a:xfrm>
            <a:off x="4343400" y="1042416"/>
            <a:ext cx="457200" cy="441325"/>
          </a:xfrm>
        </p:spPr>
        <p:txBody>
          <a:bodyPr/>
          <a:lstStyle>
            <a:lvl1pPr algn="ctr">
              <a:defRPr/>
            </a:lvl1pPr>
          </a:lstStyle>
          <a:p>
            <a:fld id="{E3973657-F08A-44E7-BED7-1601AFF47107}" type="slidenum">
              <a:rPr lang="it-IT" smtClean="0"/>
              <a:pPr/>
              <a:t>‹N›</a:t>
            </a:fld>
            <a:endParaRPr lang="it-IT"/>
          </a:p>
        </p:txBody>
      </p:sp>
      <p:sp>
        <p:nvSpPr>
          <p:cNvPr id="23" name="Titolo 22"/>
          <p:cNvSpPr>
            <a:spLocks noGrp="1"/>
          </p:cNvSpPr>
          <p:nvPr>
            <p:ph type="title"/>
          </p:nvPr>
        </p:nvSpPr>
        <p:spPr/>
        <p:txBody>
          <a:bodyPr rtlCol="0" anchor="b" anchorCtr="0"/>
          <a:lstStyle/>
          <a:p>
            <a:r>
              <a:rPr kumimoji="0" lang="it-IT"/>
              <a:t>Fare clic per modificare lo stile del titolo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E04F0F6C-B3F0-48A9-98E3-776EE99501E6}" type="datetime1">
              <a:rPr lang="it-IT" smtClean="0"/>
              <a:t>03/10/2023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a:xfrm>
            <a:off x="4343400" y="1036020"/>
            <a:ext cx="457200" cy="441325"/>
          </a:xfrm>
        </p:spPr>
        <p:txBody>
          <a:bodyPr/>
          <a:lstStyle/>
          <a:p>
            <a:fld id="{E3973657-F08A-44E7-BED7-1601AFF47107}"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7" name="Rettangolo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ttangolo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ttangolo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ttangolo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ttangolo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ttangolo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Segnaposto data 1"/>
          <p:cNvSpPr>
            <a:spLocks noGrp="1"/>
          </p:cNvSpPr>
          <p:nvPr>
            <p:ph type="dt" sz="half" idx="10"/>
          </p:nvPr>
        </p:nvSpPr>
        <p:spPr/>
        <p:txBody>
          <a:bodyPr/>
          <a:lstStyle/>
          <a:p>
            <a:fld id="{3EA1AFD3-CC05-4CA7-B235-78FB11C0B42E}" type="datetime1">
              <a:rPr lang="it-IT" smtClean="0"/>
              <a:t>03/10/2023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3973657-F08A-44E7-BED7-1601AFF47107}"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bg>
      <p:bgRef idx="1001">
        <a:schemeClr val="bg1"/>
      </p:bgRef>
    </p:bg>
    <p:spTree>
      <p:nvGrpSpPr>
        <p:cNvPr id="1" name=""/>
        <p:cNvGrpSpPr/>
        <p:nvPr/>
      </p:nvGrpSpPr>
      <p:grpSpPr>
        <a:xfrm>
          <a:off x="0" y="0"/>
          <a:ext cx="0" cy="0"/>
          <a:chOff x="0" y="0"/>
          <a:chExt cx="0" cy="0"/>
        </a:xfrm>
      </p:grpSpPr>
      <p:sp>
        <p:nvSpPr>
          <p:cNvPr id="19" name="Rettangolo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ttango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ttangolo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ttangolo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ttangolo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ttangolo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olo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it-IT"/>
              <a:t>Fare clic per modificare stili del testo dello schema</a:t>
            </a:r>
          </a:p>
        </p:txBody>
      </p:sp>
      <p:sp>
        <p:nvSpPr>
          <p:cNvPr id="8" name="Rettangolo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Connettore 1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Segnaposto contenuto 19"/>
          <p:cNvSpPr>
            <a:spLocks noGrp="1"/>
          </p:cNvSpPr>
          <p:nvPr>
            <p:ph sz="quarter" idx="1"/>
          </p:nvPr>
        </p:nvSpPr>
        <p:spPr>
          <a:xfrm>
            <a:off x="3124200" y="685800"/>
            <a:ext cx="5638800" cy="5410200"/>
          </a:xfrm>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10" name="Ovale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e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egnaposto numero diapositiva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3973657-F08A-44E7-BED7-1601AFF47107}" type="slidenum">
              <a:rPr lang="it-IT" smtClean="0"/>
              <a:pPr/>
              <a:t>‹N›</a:t>
            </a:fld>
            <a:endParaRPr lang="it-IT"/>
          </a:p>
        </p:txBody>
      </p:sp>
      <p:sp>
        <p:nvSpPr>
          <p:cNvPr id="21" name="Rettangolo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Segnaposto data 4"/>
          <p:cNvSpPr>
            <a:spLocks noGrp="1"/>
          </p:cNvSpPr>
          <p:nvPr>
            <p:ph type="dt" sz="half" idx="10"/>
          </p:nvPr>
        </p:nvSpPr>
        <p:spPr/>
        <p:txBody>
          <a:bodyPr/>
          <a:lstStyle/>
          <a:p>
            <a:fld id="{38A8FEE6-C7D0-4321-B85B-E9DF68C06E0F}" type="datetime1">
              <a:rPr lang="it-IT" smtClean="0"/>
              <a:t>03/10/2023</a:t>
            </a:fld>
            <a:endParaRPr lang="it-IT"/>
          </a:p>
        </p:txBody>
      </p:sp>
      <p:sp>
        <p:nvSpPr>
          <p:cNvPr id="6" name="Segnaposto piè di pagina 5"/>
          <p:cNvSpPr>
            <a:spLocks noGrp="1"/>
          </p:cNvSpPr>
          <p:nvPr>
            <p:ph type="ftr" sz="quarter" idx="11"/>
          </p:nvPr>
        </p:nvSpPr>
        <p:spPr>
          <a:xfrm>
            <a:off x="301752" y="6410848"/>
            <a:ext cx="3383280" cy="365760"/>
          </a:xfrm>
        </p:spPr>
        <p:txBody>
          <a:bodyPr/>
          <a:lstStyle/>
          <a:p>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1" name="Connettore 1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ttangolo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ttangolo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ttangolo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ttango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ttangolo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ttangolo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ttangolo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e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e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egnaposto numero diapositiva 6"/>
          <p:cNvSpPr>
            <a:spLocks noGrp="1"/>
          </p:cNvSpPr>
          <p:nvPr>
            <p:ph type="sldNum" sz="quarter" idx="12"/>
          </p:nvPr>
        </p:nvSpPr>
        <p:spPr>
          <a:xfrm>
            <a:off x="1371600" y="312738"/>
            <a:ext cx="457200" cy="441325"/>
          </a:xfrm>
        </p:spPr>
        <p:txBody>
          <a:bodyPr/>
          <a:lstStyle/>
          <a:p>
            <a:fld id="{E3973657-F08A-44E7-BED7-1601AFF47107}" type="slidenum">
              <a:rPr lang="it-IT" smtClean="0"/>
              <a:pPr/>
              <a:t>‹N›</a:t>
            </a:fld>
            <a:endParaRPr lang="it-IT"/>
          </a:p>
        </p:txBody>
      </p:sp>
      <p:sp>
        <p:nvSpPr>
          <p:cNvPr id="2" name="Titolo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it-IT"/>
              <a:t>Fare clic per modificare lo stile del titolo</a:t>
            </a:r>
            <a:endParaRPr kumimoji="0" lang="en-US"/>
          </a:p>
        </p:txBody>
      </p:sp>
      <p:sp>
        <p:nvSpPr>
          <p:cNvPr id="3" name="Segnaposto immagine 2"/>
          <p:cNvSpPr>
            <a:spLocks noGrp="1"/>
          </p:cNvSpPr>
          <p:nvPr>
            <p:ph type="pic" idx="1"/>
          </p:nvPr>
        </p:nvSpPr>
        <p:spPr>
          <a:xfrm>
            <a:off x="3000375" y="609600"/>
            <a:ext cx="5867400" cy="4267200"/>
          </a:xfrm>
        </p:spPr>
        <p:txBody>
          <a:bodyPr/>
          <a:lstStyle>
            <a:lvl1pPr marL="0" indent="0">
              <a:buNone/>
              <a:defRPr sz="3200"/>
            </a:lvl1pPr>
          </a:lstStyle>
          <a:p>
            <a:r>
              <a:rPr kumimoji="0" lang="it-IT"/>
              <a:t>Fare clic sull'icona per inserire un'immagine</a:t>
            </a:r>
            <a:endParaRPr kumimoji="0" lang="en-US" dirty="0"/>
          </a:p>
        </p:txBody>
      </p:sp>
      <p:sp>
        <p:nvSpPr>
          <p:cNvPr id="4" name="Segnaposto testo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22" name="Rettangolo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Segnaposto data 4"/>
          <p:cNvSpPr>
            <a:spLocks noGrp="1"/>
          </p:cNvSpPr>
          <p:nvPr>
            <p:ph type="dt" sz="half" idx="10"/>
          </p:nvPr>
        </p:nvSpPr>
        <p:spPr>
          <a:xfrm>
            <a:off x="5788152" y="6404984"/>
            <a:ext cx="3044952" cy="365760"/>
          </a:xfrm>
        </p:spPr>
        <p:txBody>
          <a:bodyPr/>
          <a:lstStyle/>
          <a:p>
            <a:fld id="{B9CC9447-EA3E-420B-A103-DA86EB2C9867}" type="datetime1">
              <a:rPr lang="it-IT" smtClean="0"/>
              <a:t>03/10/2023</a:t>
            </a:fld>
            <a:endParaRPr lang="it-IT"/>
          </a:p>
        </p:txBody>
      </p:sp>
      <p:sp>
        <p:nvSpPr>
          <p:cNvPr id="6" name="Segnaposto piè di pagina 5"/>
          <p:cNvSpPr>
            <a:spLocks noGrp="1"/>
          </p:cNvSpPr>
          <p:nvPr>
            <p:ph type="ftr" sz="quarter" idx="11"/>
          </p:nvPr>
        </p:nvSpPr>
        <p:spPr>
          <a:xfrm>
            <a:off x="301752" y="6410848"/>
            <a:ext cx="3584448" cy="365760"/>
          </a:xfrm>
        </p:spPr>
        <p:txBody>
          <a:bodyPr/>
          <a:lstStyle/>
          <a:p>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ttangolo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ttangolo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ttango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ttangolo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ttangolo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Segnaposto data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B6E92E0-E96A-4DFC-AD7F-E1991A4669A3}" type="datetime1">
              <a:rPr lang="it-IT" smtClean="0"/>
              <a:t>03/10/2023</a:t>
            </a:fld>
            <a:endParaRPr lang="it-IT"/>
          </a:p>
        </p:txBody>
      </p:sp>
      <p:sp>
        <p:nvSpPr>
          <p:cNvPr id="3" name="Segnaposto piè di pagina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it-IT"/>
          </a:p>
        </p:txBody>
      </p:sp>
      <p:sp>
        <p:nvSpPr>
          <p:cNvPr id="8" name="Rettangolo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Connettore 1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e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e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egnaposto numero diapositiva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3973657-F08A-44E7-BED7-1601AFF47107}" type="slidenum">
              <a:rPr lang="it-IT" smtClean="0"/>
              <a:pPr/>
              <a:t>‹N›</a:t>
            </a:fld>
            <a:endParaRPr lang="it-IT"/>
          </a:p>
        </p:txBody>
      </p:sp>
      <p:sp>
        <p:nvSpPr>
          <p:cNvPr id="22" name="Segnaposto titolo 21"/>
          <p:cNvSpPr>
            <a:spLocks noGrp="1"/>
          </p:cNvSpPr>
          <p:nvPr>
            <p:ph type="title"/>
          </p:nvPr>
        </p:nvSpPr>
        <p:spPr>
          <a:xfrm>
            <a:off x="301752" y="228600"/>
            <a:ext cx="8534400" cy="758952"/>
          </a:xfrm>
          <a:prstGeom prst="rect">
            <a:avLst/>
          </a:prstGeom>
        </p:spPr>
        <p:txBody>
          <a:bodyPr vert="horz" anchor="b">
            <a:normAutofit/>
          </a:bodyPr>
          <a:lstStyle/>
          <a:p>
            <a:r>
              <a:rPr kumimoji="0" lang="it-IT"/>
              <a:t>Fare clic per modificare lo stile del titolo</a:t>
            </a:r>
            <a:endParaRPr kumimoji="0" lang="en-US"/>
          </a:p>
        </p:txBody>
      </p:sp>
      <p:sp>
        <p:nvSpPr>
          <p:cNvPr id="13" name="Segnaposto testo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ottotitolo 6"/>
          <p:cNvSpPr>
            <a:spLocks noGrp="1"/>
          </p:cNvSpPr>
          <p:nvPr>
            <p:ph type="subTitle" idx="1"/>
          </p:nvPr>
        </p:nvSpPr>
        <p:spPr>
          <a:xfrm>
            <a:off x="1371600" y="2819400"/>
            <a:ext cx="6400800" cy="2752740"/>
          </a:xfrm>
          <a:ln>
            <a:solidFill>
              <a:schemeClr val="bg2">
                <a:lumMod val="25000"/>
              </a:schemeClr>
            </a:solidFill>
          </a:ln>
        </p:spPr>
        <p:txBody>
          <a:bodyPr>
            <a:normAutofit fontScale="70000" lnSpcReduction="20000"/>
          </a:bodyPr>
          <a:lstStyle/>
          <a:p>
            <a:endParaRPr lang="it-IT" sz="5100" dirty="0">
              <a:solidFill>
                <a:srgbClr val="0070C0"/>
              </a:solidFill>
            </a:endParaRPr>
          </a:p>
          <a:p>
            <a:r>
              <a:rPr lang="it-IT" sz="5100" dirty="0">
                <a:solidFill>
                  <a:srgbClr val="0070C0"/>
                </a:solidFill>
              </a:rPr>
              <a:t>CASSINO</a:t>
            </a:r>
          </a:p>
          <a:p>
            <a:endParaRPr lang="it-IT" sz="2800" dirty="0">
              <a:solidFill>
                <a:srgbClr val="0070C0"/>
              </a:solidFill>
            </a:endParaRPr>
          </a:p>
          <a:p>
            <a:endParaRPr lang="it-IT" sz="2800" dirty="0">
              <a:solidFill>
                <a:srgbClr val="0070C0"/>
              </a:solidFill>
            </a:endParaRPr>
          </a:p>
          <a:p>
            <a:pPr algn="l"/>
            <a:r>
              <a:rPr lang="it-IT" sz="3300" b="0" dirty="0"/>
              <a:t>S</a:t>
            </a:r>
            <a:r>
              <a:rPr lang="it-IT" sz="3300" b="0" cap="none" dirty="0"/>
              <a:t>tefano Pizzutelli</a:t>
            </a:r>
          </a:p>
          <a:p>
            <a:pPr algn="l"/>
            <a:endParaRPr lang="it-IT" sz="3300" b="0" i="1" cap="none" dirty="0"/>
          </a:p>
          <a:p>
            <a:pPr algn="l"/>
            <a:r>
              <a:rPr lang="it-IT" sz="3300" b="0" i="1" cap="none" dirty="0"/>
              <a:t>6 ottobre 2023</a:t>
            </a:r>
            <a:endParaRPr lang="it-IT" sz="3300" dirty="0"/>
          </a:p>
          <a:p>
            <a:endParaRPr lang="it-IT" sz="2800" dirty="0">
              <a:latin typeface="Footlight MT Light" pitchFamily="18" charset="0"/>
            </a:endParaRPr>
          </a:p>
        </p:txBody>
      </p:sp>
      <p:sp>
        <p:nvSpPr>
          <p:cNvPr id="6" name="Titolo 5"/>
          <p:cNvSpPr>
            <a:spLocks noGrp="1"/>
          </p:cNvSpPr>
          <p:nvPr>
            <p:ph type="ctrTitle"/>
          </p:nvPr>
        </p:nvSpPr>
        <p:spPr>
          <a:xfrm>
            <a:off x="762559" y="282162"/>
            <a:ext cx="7772400" cy="1752600"/>
          </a:xfrm>
        </p:spPr>
        <p:txBody>
          <a:bodyPr>
            <a:normAutofit/>
          </a:bodyPr>
          <a:lstStyle/>
          <a:p>
            <a:r>
              <a:rPr lang="it-IT" b="1" dirty="0"/>
              <a:t>REVISIONE LEGALE</a:t>
            </a:r>
            <a:br>
              <a:rPr lang="it-IT" b="1" dirty="0"/>
            </a:br>
            <a:endParaRPr lang="it-IT"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a:t>
            </a:fld>
            <a:endParaRPr lang="it-IT"/>
          </a:p>
        </p:txBody>
      </p:sp>
      <p:pic>
        <p:nvPicPr>
          <p:cNvPr id="1026" name="Picture 2" descr="Logo Ordine dei Dottori Commercialisti ed Esperti Contabili di Cassino">
            <a:extLst>
              <a:ext uri="{FF2B5EF4-FFF2-40B4-BE49-F238E27FC236}">
                <a16:creationId xmlns:a16="http://schemas.microsoft.com/office/drawing/2014/main" id="{C46C4256-E841-2825-766F-066EE21840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1405434"/>
            <a:ext cx="1905000" cy="12001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NCCS – gennaio 2021</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0" indent="0">
              <a:buNone/>
            </a:pPr>
            <a:r>
              <a:rPr lang="it-IT" sz="1800" dirty="0">
                <a:solidFill>
                  <a:srgbClr val="0070C0"/>
                </a:solidFill>
                <a:latin typeface="Arial" panose="020B0604020202020204" pitchFamily="34" charset="0"/>
                <a:cs typeface="Arial" pitchFamily="34" charset="0"/>
              </a:rPr>
              <a:t>NEL CORSO DELL’INCARICO</a:t>
            </a:r>
            <a:r>
              <a:rPr lang="it-IT" sz="1800" dirty="0">
                <a:latin typeface="Arial" panose="020B0604020202020204" pitchFamily="34" charset="0"/>
                <a:cs typeface="Arial" pitchFamily="34" charset="0"/>
              </a:rPr>
              <a:t>:</a:t>
            </a:r>
          </a:p>
          <a:p>
            <a:pPr marL="0" indent="0">
              <a:buNone/>
            </a:pPr>
            <a:r>
              <a:rPr lang="it-IT" sz="1800" dirty="0">
                <a:effectLst/>
                <a:latin typeface="Arial" panose="020B0604020202020204" pitchFamily="34" charset="0"/>
              </a:rPr>
              <a:t>Il collegio</a:t>
            </a:r>
            <a:br>
              <a:rPr lang="it-IT" sz="1200" dirty="0"/>
            </a:br>
            <a:r>
              <a:rPr lang="it-IT" sz="1800" dirty="0">
                <a:effectLst/>
                <a:latin typeface="Arial" panose="020B0604020202020204" pitchFamily="34" charset="0"/>
              </a:rPr>
              <a:t>-</a:t>
            </a:r>
            <a:r>
              <a:rPr lang="it-IT" sz="1800" dirty="0">
                <a:effectLst/>
                <a:latin typeface="Courier New" panose="02070309020205020404" pitchFamily="49" charset="0"/>
              </a:rPr>
              <a:t> </a:t>
            </a:r>
            <a:r>
              <a:rPr lang="it-IT" sz="1800" dirty="0">
                <a:effectLst/>
                <a:latin typeface="Arial" panose="020B0604020202020204" pitchFamily="34" charset="0"/>
              </a:rPr>
              <a:t>vigila che l’organo amministrativo valuti costantemente l’adeguatezza degli assetti organizzativi, assumendo le eventuali conseguenti idonee iniziative per mitigare i rischi connessi a eventuali carenze significative constatate; </a:t>
            </a:r>
            <a:br>
              <a:rPr lang="it-IT" sz="1800" dirty="0"/>
            </a:br>
            <a:r>
              <a:rPr lang="it-IT" sz="1800" dirty="0">
                <a:effectLst/>
                <a:latin typeface="Arial" panose="020B0604020202020204" pitchFamily="34" charset="0"/>
              </a:rPr>
              <a:t>-</a:t>
            </a:r>
            <a:r>
              <a:rPr lang="it-IT" sz="1800" dirty="0">
                <a:effectLst/>
                <a:latin typeface="Courier New" panose="02070309020205020404" pitchFamily="49" charset="0"/>
              </a:rPr>
              <a:t> </a:t>
            </a:r>
            <a:r>
              <a:rPr lang="it-IT" sz="1800" dirty="0">
                <a:effectLst/>
                <a:latin typeface="Arial" panose="020B0604020202020204" pitchFamily="34" charset="0"/>
              </a:rPr>
              <a:t>vigila sull’adeguatezza e sul concreto funzionamento dell’assetto organizzativo, anche con specifico riferimento ai processi di gestione dei rischi, di controllo interno, di revisione interna, se applicabile, e di informativa finanziaria e non finanziaria; </a:t>
            </a:r>
          </a:p>
          <a:p>
            <a:pPr marL="0" indent="0">
              <a:buNone/>
            </a:pPr>
            <a:r>
              <a:rPr lang="it-IT" sz="1800" dirty="0">
                <a:latin typeface="Arial" panose="020B0604020202020204" pitchFamily="34" charset="0"/>
              </a:rPr>
              <a:t>- </a:t>
            </a:r>
            <a:r>
              <a:rPr lang="it-IT" sz="1800" dirty="0">
                <a:effectLst/>
                <a:latin typeface="Arial" panose="020B0604020202020204" pitchFamily="34" charset="0"/>
              </a:rPr>
              <a:t>pianifica e svolge interventi di vigilanza periodici sull’adeguatezza dell’assetto organizzativo; </a:t>
            </a:r>
            <a:br>
              <a:rPr lang="it-IT" sz="1800" dirty="0"/>
            </a:br>
            <a:r>
              <a:rPr lang="it-IT" sz="1800" dirty="0">
                <a:effectLst/>
                <a:latin typeface="Arial" panose="020B0604020202020204" pitchFamily="34" charset="0"/>
              </a:rPr>
              <a:t>-</a:t>
            </a:r>
            <a:r>
              <a:rPr lang="it-IT" sz="1800" dirty="0">
                <a:effectLst/>
                <a:latin typeface="Courier New" panose="02070309020205020404" pitchFamily="49" charset="0"/>
              </a:rPr>
              <a:t> </a:t>
            </a:r>
            <a:r>
              <a:rPr lang="it-IT" sz="1800" dirty="0">
                <a:effectLst/>
                <a:latin typeface="Arial" panose="020B0604020202020204" pitchFamily="34" charset="0"/>
              </a:rPr>
              <a:t>segnala agli amministratori, eventuali profili di non adeguatezza riscontrati nell’assetto organizzativo aziendale all’inizio dell’incarico ovvero riscontrati successivamente, informandone il soggetto incaricato della revisione legale, se presente; </a:t>
            </a:r>
            <a:br>
              <a:rPr lang="it-IT" sz="1800" dirty="0"/>
            </a:br>
            <a:r>
              <a:rPr lang="it-IT" sz="1800" dirty="0">
                <a:effectLst/>
                <a:latin typeface="Arial" panose="020B0604020202020204" pitchFamily="34" charset="0"/>
              </a:rPr>
              <a:t>-</a:t>
            </a:r>
            <a:r>
              <a:rPr lang="it-IT" sz="1800" dirty="0">
                <a:effectLst/>
                <a:latin typeface="Courier New" panose="02070309020205020404" pitchFamily="49" charset="0"/>
              </a:rPr>
              <a:t> </a:t>
            </a:r>
            <a:r>
              <a:rPr lang="it-IT" sz="1800" dirty="0">
                <a:effectLst/>
                <a:latin typeface="Arial" panose="020B0604020202020204" pitchFamily="34" charset="0"/>
              </a:rPr>
              <a:t>verifica l’efficacia delle azioni correttive adottate dalla società</a:t>
            </a:r>
            <a:r>
              <a:rPr lang="it-IT" sz="1200" dirty="0">
                <a:effectLst/>
                <a:latin typeface="Arial" panose="020B0604020202020204" pitchFamily="34" charset="0"/>
              </a:rPr>
              <a:t>.</a:t>
            </a:r>
            <a:endParaRPr lang="it-IT" sz="1800" dirty="0">
              <a:latin typeface="Arial" pitchFamily="34" charset="0"/>
              <a:cs typeface="Arial" pitchFamily="34" charset="0"/>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10</a:t>
            </a:fld>
            <a:endParaRPr lang="it-IT"/>
          </a:p>
        </p:txBody>
      </p:sp>
    </p:spTree>
    <p:extLst>
      <p:ext uri="{BB962C8B-B14F-4D97-AF65-F5344CB8AC3E}">
        <p14:creationId xmlns:p14="http://schemas.microsoft.com/office/powerpoint/2010/main" val="315668139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705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endParaRPr lang="it-IT" sz="2400" dirty="0"/>
          </a:p>
          <a:p>
            <a:pPr marL="371475" indent="-371475" algn="just"/>
            <a:r>
              <a:rPr lang="it-IT" sz="2400" dirty="0"/>
              <a:t>Qualora un bilancio contenga un errore significativo che attiene specifici importi di bilancio (inclusi quelli presenti nell’informativa di bilancio), il revisore deve includere nel paragrafo sugli elementi</a:t>
            </a:r>
            <a:r>
              <a:rPr lang="ne-NP" sz="2400" dirty="0"/>
              <a:t>  </a:t>
            </a:r>
            <a:r>
              <a:rPr lang="it-IT" sz="2400" dirty="0"/>
              <a:t>alla base della modifica del giudizio </a:t>
            </a:r>
            <a:r>
              <a:rPr lang="it-IT" sz="2400" b="1" dirty="0"/>
              <a:t>una descrizione ed una quantificazione degli effetti economici, patrimoniali e finanziari dell’errore, ove ciò risulti fattibile</a:t>
            </a:r>
            <a:r>
              <a:rPr lang="it-IT" sz="2400" dirty="0"/>
              <a:t>. </a:t>
            </a:r>
          </a:p>
          <a:p>
            <a:pPr marL="371475" indent="-371475" algn="just"/>
            <a:endParaRPr lang="it-IT" sz="2400" dirty="0"/>
          </a:p>
          <a:p>
            <a:pPr marL="371475" indent="-371475" algn="just"/>
            <a:r>
              <a:rPr lang="it-IT" sz="2400" dirty="0"/>
              <a:t>     Qualora non sia fattibile quantificare tali effetti, </a:t>
            </a:r>
            <a:r>
              <a:rPr lang="ne-NP" sz="2400" dirty="0"/>
              <a:t>  </a:t>
            </a:r>
            <a:r>
              <a:rPr lang="it-IT" sz="2400" dirty="0"/>
              <a:t>il revisore deve dichiarare tale circostanza nel paragrafo sugli elementi alla base della modifica del giudizio. </a:t>
            </a:r>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100</a:t>
            </a:fld>
            <a:endParaRPr lang="it-IT"/>
          </a:p>
        </p:txBody>
      </p:sp>
    </p:spTree>
    <p:extLst>
      <p:ext uri="{BB962C8B-B14F-4D97-AF65-F5344CB8AC3E}">
        <p14:creationId xmlns:p14="http://schemas.microsoft.com/office/powerpoint/2010/main" val="390450114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705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endParaRPr lang="it-IT" sz="2400" dirty="0"/>
          </a:p>
          <a:p>
            <a:pPr marL="371475" indent="-371475" algn="just"/>
            <a:r>
              <a:rPr lang="it-IT" sz="2400" dirty="0"/>
              <a:t>     Qualora il bilancio contenga un errore significativo che attiene alle informazioni di natura descrittiva, il revisore deve includere, nel paragrafo sugli elementi alla base della modifica del giudizio, una spiegazione sui motivi per cui le informazioni di bilancio sono errate. </a:t>
            </a:r>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101</a:t>
            </a:fld>
            <a:endParaRPr lang="it-IT"/>
          </a:p>
        </p:txBody>
      </p:sp>
    </p:spTree>
    <p:extLst>
      <p:ext uri="{BB962C8B-B14F-4D97-AF65-F5344CB8AC3E}">
        <p14:creationId xmlns:p14="http://schemas.microsoft.com/office/powerpoint/2010/main" val="199818883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706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buNone/>
            </a:pPr>
            <a:r>
              <a:rPr lang="it-IT" sz="2400" b="1" dirty="0"/>
              <a:t>Oggetto</a:t>
            </a:r>
          </a:p>
          <a:p>
            <a:pPr algn="just"/>
            <a:r>
              <a:rPr lang="it-IT" sz="2400" dirty="0"/>
              <a:t>L’ISA </a:t>
            </a:r>
            <a:r>
              <a:rPr lang="it-IT" sz="2400" b="1" dirty="0"/>
              <a:t>n. 706</a:t>
            </a:r>
            <a:r>
              <a:rPr lang="it-IT" sz="2400" dirty="0"/>
              <a:t> tratta delle comunicazioni che il revisore inserisce nella relazione di revisione qualora egli consideri necessario </a:t>
            </a:r>
            <a:r>
              <a:rPr lang="it-IT" sz="2400" b="1" dirty="0"/>
              <a:t>richiamare l’attenzione</a:t>
            </a:r>
            <a:r>
              <a:rPr lang="it-IT" sz="2400" dirty="0"/>
              <a:t> degli utilizzatori:</a:t>
            </a:r>
          </a:p>
          <a:p>
            <a:pPr>
              <a:lnSpc>
                <a:spcPct val="50000"/>
              </a:lnSpc>
            </a:pPr>
            <a:endParaRPr lang="it-IT" sz="2000" dirty="0">
              <a:latin typeface="Formata" pitchFamily="34" charset="0"/>
            </a:endParaRPr>
          </a:p>
          <a:p>
            <a:pPr lvl="1" algn="just">
              <a:buClr>
                <a:srgbClr val="83442F"/>
              </a:buClr>
              <a:buFontTx/>
              <a:buChar char="•"/>
            </a:pPr>
            <a:r>
              <a:rPr lang="it-IT" sz="2000" dirty="0">
                <a:solidFill>
                  <a:schemeClr val="tx1"/>
                </a:solidFill>
              </a:rPr>
              <a:t> su uno o più aspetti </a:t>
            </a:r>
            <a:r>
              <a:rPr lang="it-IT" sz="2000" b="1" i="1" dirty="0">
                <a:solidFill>
                  <a:schemeClr val="tx1"/>
                </a:solidFill>
              </a:rPr>
              <a:t>presentati o oggetto di informativa nel bilancio</a:t>
            </a:r>
            <a:r>
              <a:rPr lang="it-IT" sz="2000" dirty="0">
                <a:solidFill>
                  <a:schemeClr val="tx1"/>
                </a:solidFill>
              </a:rPr>
              <a:t> che rivestano un’importanza tale da risultare fondamentali per la comprensione del bilancio stesso da parte degli utilizzatori</a:t>
            </a:r>
            <a:r>
              <a:rPr lang="it-IT" sz="2000" dirty="0">
                <a:solidFill>
                  <a:schemeClr val="tx1"/>
                </a:solidFill>
                <a:latin typeface="Formata" pitchFamily="34" charset="0"/>
              </a:rPr>
              <a:t>;</a:t>
            </a:r>
          </a:p>
          <a:p>
            <a:pPr>
              <a:lnSpc>
                <a:spcPct val="50000"/>
              </a:lnSpc>
              <a:buClr>
                <a:srgbClr val="83442F"/>
              </a:buClr>
            </a:pPr>
            <a:endParaRPr lang="it-IT" sz="2400" dirty="0">
              <a:latin typeface="Formata" pitchFamily="34" charset="0"/>
            </a:endParaRPr>
          </a:p>
          <a:p>
            <a:pPr lvl="1" algn="just">
              <a:buClr>
                <a:srgbClr val="83442F"/>
              </a:buClr>
              <a:buFontTx/>
              <a:buChar char="•"/>
            </a:pPr>
            <a:r>
              <a:rPr lang="it-IT" sz="2000" dirty="0">
                <a:solidFill>
                  <a:schemeClr val="tx1"/>
                </a:solidFill>
              </a:rPr>
              <a:t>su uno o più aspetti, </a:t>
            </a:r>
            <a:r>
              <a:rPr lang="it-IT" sz="2000" b="1" i="1" dirty="0">
                <a:solidFill>
                  <a:schemeClr val="tx1"/>
                </a:solidFill>
              </a:rPr>
              <a:t>diversi da quelli </a:t>
            </a:r>
            <a:r>
              <a:rPr lang="ne-NP" sz="2000" b="1" i="1" dirty="0">
                <a:solidFill>
                  <a:schemeClr val="tx1"/>
                </a:solidFill>
              </a:rPr>
              <a:t> </a:t>
            </a:r>
            <a:r>
              <a:rPr lang="it-IT" sz="2000" b="1" i="1" dirty="0">
                <a:solidFill>
                  <a:schemeClr val="tx1"/>
                </a:solidFill>
              </a:rPr>
              <a:t>presentati o oggetto di informativa nel bilancio</a:t>
            </a:r>
            <a:r>
              <a:rPr lang="it-IT" sz="2000" dirty="0">
                <a:solidFill>
                  <a:schemeClr val="tx1"/>
                </a:solidFill>
              </a:rPr>
              <a:t>, che sono rilevanti ai fini della comprensione da parte degli utilizzatori della revisione contabile, delle responsabilità del revisore o della relazione di revisione</a:t>
            </a:r>
            <a:endParaRPr lang="it-IT" sz="1800" dirty="0">
              <a:solidFill>
                <a:schemeClr val="tx1"/>
              </a:solidFill>
            </a:endParaRPr>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102</a:t>
            </a:fld>
            <a:endParaRPr lang="it-IT"/>
          </a:p>
        </p:txBody>
      </p:sp>
    </p:spTree>
    <p:extLst>
      <p:ext uri="{BB962C8B-B14F-4D97-AF65-F5344CB8AC3E}">
        <p14:creationId xmlns:p14="http://schemas.microsoft.com/office/powerpoint/2010/main" val="366437533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706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lgn="just"/>
            <a:r>
              <a:rPr lang="it-IT" sz="2400" b="1" dirty="0"/>
              <a:t>Richiamo di informativa</a:t>
            </a:r>
            <a:r>
              <a:rPr lang="it-IT" sz="2400" dirty="0"/>
              <a:t> – </a:t>
            </a:r>
            <a:r>
              <a:rPr lang="ne-NP" sz="2400" dirty="0"/>
              <a:t> </a:t>
            </a:r>
            <a:endParaRPr lang="it-IT" sz="2400" dirty="0"/>
          </a:p>
          <a:p>
            <a:pPr algn="just">
              <a:buNone/>
            </a:pPr>
            <a:r>
              <a:rPr lang="it-IT" sz="2400" dirty="0"/>
              <a:t>	Un paragrafo inserito nella relazione di revisione che fa riferimento ad un aspetto </a:t>
            </a:r>
            <a:r>
              <a:rPr lang="it-IT" sz="2400" b="1" i="1" dirty="0"/>
              <a:t>appropriatamente presentato o oggetto di informativa nel bilancio</a:t>
            </a:r>
            <a:r>
              <a:rPr lang="it-IT" sz="2400" dirty="0"/>
              <a:t> che, secondo il giudizio professionale del revisore, riveste un’importanza tale da risultare fondamentale </a:t>
            </a:r>
            <a:r>
              <a:rPr lang="it-IT" sz="2400" u="sng" dirty="0"/>
              <a:t>ai fini della comprensione</a:t>
            </a:r>
            <a:r>
              <a:rPr lang="it-IT" sz="2400" dirty="0"/>
              <a:t> del bilancio stesso da parte degli utilizzatori.</a:t>
            </a:r>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103</a:t>
            </a:fld>
            <a:endParaRPr lang="it-IT"/>
          </a:p>
        </p:txBody>
      </p:sp>
    </p:spTree>
    <p:extLst>
      <p:ext uri="{BB962C8B-B14F-4D97-AF65-F5344CB8AC3E}">
        <p14:creationId xmlns:p14="http://schemas.microsoft.com/office/powerpoint/2010/main" val="45390899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706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lgn="just"/>
            <a:r>
              <a:rPr lang="it-IT" sz="2000" dirty="0"/>
              <a:t>Qualora il revisore consideri necessario richiamare l’attenzione degli utilizzatori su un </a:t>
            </a:r>
            <a:r>
              <a:rPr lang="it-IT" sz="2000" b="1" dirty="0"/>
              <a:t>aspetto </a:t>
            </a:r>
            <a:r>
              <a:rPr lang="ne-NP" sz="2000" b="1" dirty="0"/>
              <a:t> </a:t>
            </a:r>
            <a:r>
              <a:rPr lang="it-IT" sz="2000" b="1" dirty="0"/>
              <a:t>presentato o oggetto di informativa nel bilancio</a:t>
            </a:r>
            <a:r>
              <a:rPr lang="it-IT" sz="2000" dirty="0"/>
              <a:t> che, secondo il suo giudizio professionale, riveste un’importanza tale da risultare fondamentale ai fini della comprensione del bilancio stesso da parte degli utilizzatori, egli deve inserire nella relazione di revisione </a:t>
            </a:r>
            <a:r>
              <a:rPr lang="it-IT" sz="2000" b="1" dirty="0"/>
              <a:t>un richiamo d’informativa</a:t>
            </a:r>
            <a:r>
              <a:rPr lang="it-IT" sz="2000" dirty="0"/>
              <a:t>, </a:t>
            </a:r>
            <a:r>
              <a:rPr lang="ne-NP" sz="2000" dirty="0"/>
              <a:t> </a:t>
            </a:r>
            <a:r>
              <a:rPr lang="it-IT" sz="2000" dirty="0"/>
              <a:t>a condizione che egli abbia </a:t>
            </a:r>
            <a:r>
              <a:rPr lang="it-IT" sz="2000" u="sng" dirty="0"/>
              <a:t>acquisito elementi probativi sufficienti ed appropriati che tale aspetto non sia significativamente errato nel bilancio</a:t>
            </a:r>
            <a:r>
              <a:rPr lang="it-IT" sz="2000" dirty="0"/>
              <a:t>. </a:t>
            </a:r>
          </a:p>
          <a:p>
            <a:pPr algn="just"/>
            <a:endParaRPr lang="it-IT" sz="2000" dirty="0"/>
          </a:p>
          <a:p>
            <a:pPr algn="just"/>
            <a:r>
              <a:rPr lang="it-IT" sz="2000" dirty="0"/>
              <a:t>Il </a:t>
            </a:r>
            <a:r>
              <a:rPr lang="it-IT" sz="2000" u="sng" dirty="0"/>
              <a:t>richiamo d’informativa deve </a:t>
            </a:r>
            <a:r>
              <a:rPr lang="ne-NP" sz="2000" u="sng" dirty="0"/>
              <a:t> </a:t>
            </a:r>
            <a:r>
              <a:rPr lang="it-IT" sz="2000" u="sng" dirty="0"/>
              <a:t>riferirsi unicamente a informazioni presentate o oggetto di informativa nel bilancio; non ha la funzione di sanare carenze informative.</a:t>
            </a:r>
            <a:r>
              <a:rPr lang="it-IT" sz="2000" dirty="0"/>
              <a:t> </a:t>
            </a:r>
          </a:p>
          <a:p>
            <a:pPr>
              <a:buNone/>
            </a:pPr>
            <a:endParaRPr lang="it-IT" sz="1800" dirty="0"/>
          </a:p>
          <a:p>
            <a:endParaRPr lang="it-IT" sz="1800" dirty="0"/>
          </a:p>
          <a:p>
            <a:pPr>
              <a:buNone/>
            </a:pPr>
            <a:endParaRPr lang="it-IT" sz="1800" dirty="0"/>
          </a:p>
          <a:p>
            <a:pPr>
              <a:buNone/>
            </a:pPr>
            <a:endParaRPr lang="it-IT" sz="1800" dirty="0"/>
          </a:p>
          <a:p>
            <a:pPr>
              <a:buNone/>
            </a:pPr>
            <a:endParaRPr lang="it-IT" sz="1800" dirty="0"/>
          </a:p>
          <a:p>
            <a:endParaRPr lang="it-IT" sz="18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104</a:t>
            </a:fld>
            <a:endParaRPr lang="it-IT"/>
          </a:p>
        </p:txBody>
      </p:sp>
    </p:spTree>
    <p:extLst>
      <p:ext uri="{BB962C8B-B14F-4D97-AF65-F5344CB8AC3E}">
        <p14:creationId xmlns:p14="http://schemas.microsoft.com/office/powerpoint/2010/main" val="158803747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706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342900" indent="-342900" algn="just"/>
            <a:r>
              <a:rPr lang="it-IT" sz="2000" dirty="0"/>
              <a:t> Se il  revisore inserisce un richiamo d’informativa nella relazione di revisione, egli deve:</a:t>
            </a:r>
            <a:endParaRPr lang="ne-NP" sz="2000" dirty="0"/>
          </a:p>
          <a:p>
            <a:pPr marL="342900" indent="-342900" algn="just"/>
            <a:r>
              <a:rPr lang="ne-NP" sz="2000" dirty="0"/>
              <a:t>a)	</a:t>
            </a:r>
            <a:r>
              <a:rPr lang="it-IT" sz="2000" dirty="0"/>
              <a:t>inserirlo nella relazione di revisione </a:t>
            </a:r>
            <a:r>
              <a:rPr lang="it-IT" sz="2000" b="1" i="1" dirty="0"/>
              <a:t>immediatamente dopo il paragrafo contenente il giudizio</a:t>
            </a:r>
            <a:r>
              <a:rPr lang="it-IT" sz="2000" dirty="0"/>
              <a:t>;</a:t>
            </a:r>
          </a:p>
          <a:p>
            <a:pPr marL="342900" indent="-342900"/>
            <a:r>
              <a:rPr lang="it-IT" sz="2000" dirty="0"/>
              <a:t>b)</a:t>
            </a:r>
            <a:r>
              <a:rPr lang="ne-NP" sz="2000" dirty="0"/>
              <a:t>	</a:t>
            </a:r>
            <a:r>
              <a:rPr lang="it-IT" sz="2000" dirty="0"/>
              <a:t>utilizzare il titolo “</a:t>
            </a:r>
            <a:r>
              <a:rPr lang="it-IT" sz="2000" b="1" i="1" dirty="0"/>
              <a:t>Richiamo di informativa</a:t>
            </a:r>
            <a:r>
              <a:rPr lang="it-IT" sz="2000" dirty="0"/>
              <a:t>” o altro titolo appropriato;</a:t>
            </a:r>
          </a:p>
          <a:p>
            <a:pPr marL="342900" indent="-342900" algn="just"/>
            <a:r>
              <a:rPr lang="ne-NP" sz="2000" dirty="0"/>
              <a:t>c) 	</a:t>
            </a:r>
            <a:r>
              <a:rPr lang="it-IT" sz="2000" dirty="0"/>
              <a:t>inserire nel richiamo d’informativa un </a:t>
            </a:r>
            <a:r>
              <a:rPr lang="it-IT" sz="2000" b="1" i="1" dirty="0"/>
              <a:t>chiaro riferimento all’aspetto da evidenziare</a:t>
            </a:r>
            <a:r>
              <a:rPr lang="it-IT" sz="2000" dirty="0"/>
              <a:t> e alla collocazione delle informazioni pertinenti che illustrano compiutamente tale aspetto all’interno del bilancio;</a:t>
            </a:r>
          </a:p>
          <a:p>
            <a:pPr marL="342900" indent="-342900" algn="just"/>
            <a:r>
              <a:rPr lang="it-IT" sz="2000" dirty="0"/>
              <a:t>d)</a:t>
            </a:r>
            <a:r>
              <a:rPr lang="ne-NP" sz="2000" dirty="0"/>
              <a:t>	</a:t>
            </a:r>
            <a:r>
              <a:rPr lang="it-IT" sz="2000" dirty="0"/>
              <a:t>indicare che, con riferimento all’aspetto evidenziato, </a:t>
            </a:r>
            <a:r>
              <a:rPr lang="it-IT" sz="2000" b="1" dirty="0"/>
              <a:t>il giudizio del revisore non è </a:t>
            </a:r>
            <a:r>
              <a:rPr lang="ne-NP" sz="2000" b="1" dirty="0"/>
              <a:t> </a:t>
            </a:r>
            <a:r>
              <a:rPr lang="it-IT" sz="2000" b="1" dirty="0"/>
              <a:t>espresso con modifica</a:t>
            </a:r>
            <a:r>
              <a:rPr lang="it-IT" sz="2000" dirty="0"/>
              <a:t> </a:t>
            </a:r>
            <a:r>
              <a:rPr lang="it-IT" sz="2000" i="1" dirty="0"/>
              <a:t>(è quindi un giudizio senza modifica)</a:t>
            </a:r>
          </a:p>
          <a:p>
            <a:pPr>
              <a:buNone/>
            </a:pPr>
            <a:endParaRPr lang="it-IT" sz="1800" dirty="0"/>
          </a:p>
          <a:p>
            <a:endParaRPr lang="it-IT" sz="1800" dirty="0"/>
          </a:p>
          <a:p>
            <a:pPr>
              <a:buNone/>
            </a:pPr>
            <a:endParaRPr lang="it-IT" sz="1800" dirty="0"/>
          </a:p>
          <a:p>
            <a:pPr>
              <a:buNone/>
            </a:pPr>
            <a:endParaRPr lang="it-IT" sz="1800" dirty="0"/>
          </a:p>
          <a:p>
            <a:pPr>
              <a:buNone/>
            </a:pPr>
            <a:endParaRPr lang="it-IT" sz="1800" dirty="0"/>
          </a:p>
          <a:p>
            <a:endParaRPr lang="it-IT" sz="18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105</a:t>
            </a:fld>
            <a:endParaRPr lang="it-IT"/>
          </a:p>
        </p:txBody>
      </p:sp>
    </p:spTree>
    <p:extLst>
      <p:ext uri="{BB962C8B-B14F-4D97-AF65-F5344CB8AC3E}">
        <p14:creationId xmlns:p14="http://schemas.microsoft.com/office/powerpoint/2010/main" val="165171259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706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342900" indent="-342900"/>
            <a:r>
              <a:rPr lang="it-IT" sz="2000" dirty="0"/>
              <a:t> </a:t>
            </a:r>
            <a:r>
              <a:rPr lang="it-IT" sz="2800" dirty="0"/>
              <a:t>Attenzione!</a:t>
            </a:r>
          </a:p>
          <a:p>
            <a:pPr marL="342900" indent="-342900"/>
            <a:endParaRPr lang="it-IT" sz="2800" dirty="0"/>
          </a:p>
          <a:p>
            <a:pPr marL="342900" indent="-342900" algn="just">
              <a:buNone/>
            </a:pPr>
            <a:r>
              <a:rPr lang="it-IT" sz="2000" dirty="0"/>
              <a:t> Un </a:t>
            </a:r>
            <a:r>
              <a:rPr lang="it-IT" sz="2000" b="1" i="1" dirty="0"/>
              <a:t>richiamo d’informativa</a:t>
            </a:r>
            <a:r>
              <a:rPr lang="it-IT" sz="2000" dirty="0"/>
              <a:t> non sostituisce:</a:t>
            </a:r>
          </a:p>
          <a:p>
            <a:pPr marL="342900" indent="-342900" algn="just"/>
            <a:endParaRPr lang="it-IT" sz="2000" dirty="0"/>
          </a:p>
          <a:p>
            <a:pPr marL="342900" indent="-342900" algn="just"/>
            <a:r>
              <a:rPr lang="it-IT" sz="2000" dirty="0"/>
              <a:t>a)	l’espressione da parte del revisore di un giudizio con rilievi o di un giudizio negativo, o la dichiarazione di impossibilità di esprimere un giudizio, ove richiesto dalle circostanze di uno specifico incarico; ovvero </a:t>
            </a:r>
          </a:p>
          <a:p>
            <a:pPr marL="342900" indent="-342900" algn="just">
              <a:buFontTx/>
              <a:buAutoNum type="alphaLcParenR"/>
            </a:pPr>
            <a:endParaRPr lang="ne-NP" sz="2000" dirty="0"/>
          </a:p>
          <a:p>
            <a:pPr marL="342900" indent="-342900" algn="just"/>
            <a:r>
              <a:rPr lang="it-IT" sz="2000" dirty="0"/>
              <a:t>b) l’informativa nel bilancio che la direzione è tenuta a predisporre in base al quadro</a:t>
            </a:r>
            <a:r>
              <a:rPr lang="ne-NP" sz="2000" dirty="0"/>
              <a:t>  </a:t>
            </a:r>
            <a:r>
              <a:rPr lang="it-IT" sz="2000" dirty="0"/>
              <a:t>normativo sull’informativa finanziaria applicabile</a:t>
            </a:r>
            <a:endParaRPr lang="it-IT" sz="1800" dirty="0"/>
          </a:p>
          <a:p>
            <a:endParaRPr lang="it-IT" sz="1800" dirty="0"/>
          </a:p>
          <a:p>
            <a:pPr>
              <a:buNone/>
            </a:pPr>
            <a:endParaRPr lang="it-IT" sz="1800" dirty="0"/>
          </a:p>
          <a:p>
            <a:pPr>
              <a:buNone/>
            </a:pPr>
            <a:endParaRPr lang="it-IT" sz="1800" dirty="0"/>
          </a:p>
          <a:p>
            <a:pPr>
              <a:buNone/>
            </a:pPr>
            <a:endParaRPr lang="it-IT" sz="1800" dirty="0"/>
          </a:p>
          <a:p>
            <a:endParaRPr lang="it-IT" sz="18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106</a:t>
            </a:fld>
            <a:endParaRPr lang="it-IT"/>
          </a:p>
        </p:txBody>
      </p:sp>
    </p:spTree>
    <p:extLst>
      <p:ext uri="{BB962C8B-B14F-4D97-AF65-F5344CB8AC3E}">
        <p14:creationId xmlns:p14="http://schemas.microsoft.com/office/powerpoint/2010/main" val="181063634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706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342900" indent="-342900" algn="just">
              <a:buNone/>
            </a:pPr>
            <a:r>
              <a:rPr lang="it-IT" sz="2000" dirty="0"/>
              <a:t>Esempi di circostanze in cui il revisore può considerare necessario inserire un richiamo d’informativa sono:</a:t>
            </a:r>
          </a:p>
          <a:p>
            <a:pPr marL="342900" indent="-342900" algn="just"/>
            <a:endParaRPr lang="ne-NP" sz="2000" dirty="0"/>
          </a:p>
          <a:p>
            <a:pPr marL="342900" indent="-342900" algn="just">
              <a:buFont typeface="Wingdings" pitchFamily="2" charset="2"/>
              <a:buChar char="v"/>
            </a:pPr>
            <a:r>
              <a:rPr lang="it-IT" sz="2000" dirty="0"/>
              <a:t>un’incertezza relativa all’esito futuro di controversie di natura eccezionale o di azioni da parte di autorità di vigilanza;</a:t>
            </a:r>
          </a:p>
          <a:p>
            <a:pPr marL="342900" indent="-342900" algn="just">
              <a:buFont typeface="Wingdings" pitchFamily="2" charset="2"/>
              <a:buChar char="v"/>
            </a:pPr>
            <a:endParaRPr lang="ne-NP" sz="2000" dirty="0"/>
          </a:p>
          <a:p>
            <a:pPr marL="342900" indent="-342900" algn="just">
              <a:buFont typeface="Wingdings" pitchFamily="2" charset="2"/>
              <a:buChar char="v"/>
            </a:pPr>
            <a:r>
              <a:rPr lang="it-IT" sz="2000" dirty="0"/>
              <a:t>l’applicazione anticipata (ove consentito) rispetto alla data di entrata in vigore, di un nuovo principio contabile (per esempio, un nuovo IFRS) che abbia </a:t>
            </a:r>
            <a:r>
              <a:rPr lang="it-IT" sz="2000" i="1" dirty="0"/>
              <a:t>un effetto</a:t>
            </a:r>
            <a:r>
              <a:rPr lang="it-IT" sz="2000" dirty="0"/>
              <a:t> </a:t>
            </a:r>
            <a:r>
              <a:rPr lang="it-IT" sz="2000" i="1" dirty="0"/>
              <a:t>pervasivo</a:t>
            </a:r>
            <a:r>
              <a:rPr lang="it-IT" sz="2000" dirty="0"/>
              <a:t> sul bilancio;</a:t>
            </a:r>
          </a:p>
          <a:p>
            <a:pPr marL="342900" indent="-342900" algn="just">
              <a:buFont typeface="Wingdings" pitchFamily="2" charset="2"/>
              <a:buChar char="v"/>
            </a:pPr>
            <a:endParaRPr lang="ne-NP" sz="2000" dirty="0"/>
          </a:p>
          <a:p>
            <a:pPr marL="342900" indent="-342900" algn="just">
              <a:buFont typeface="Wingdings" pitchFamily="2" charset="2"/>
              <a:buChar char="v"/>
            </a:pPr>
            <a:r>
              <a:rPr lang="it-IT" sz="2000" dirty="0"/>
              <a:t>un grave accadimento che abbia o abbia avuto o continui ad avere un effetto significativo sulla situazione patrimoniale e finanziaria dell’impresa.</a:t>
            </a:r>
          </a:p>
          <a:p>
            <a:pPr>
              <a:buNone/>
            </a:pPr>
            <a:endParaRPr lang="it-IT" sz="1800" dirty="0"/>
          </a:p>
          <a:p>
            <a:pPr>
              <a:buNone/>
            </a:pPr>
            <a:endParaRPr lang="it-IT" sz="1800" dirty="0"/>
          </a:p>
          <a:p>
            <a:endParaRPr lang="it-IT" sz="18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107</a:t>
            </a:fld>
            <a:endParaRPr lang="it-IT"/>
          </a:p>
        </p:txBody>
      </p:sp>
    </p:spTree>
    <p:extLst>
      <p:ext uri="{BB962C8B-B14F-4D97-AF65-F5344CB8AC3E}">
        <p14:creationId xmlns:p14="http://schemas.microsoft.com/office/powerpoint/2010/main" val="118376079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706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lgn="just"/>
            <a:r>
              <a:rPr lang="it-IT" sz="2000" dirty="0"/>
              <a:t>Esempi di richiami di informativa:</a:t>
            </a:r>
          </a:p>
          <a:p>
            <a:pPr algn="just">
              <a:buNone/>
            </a:pPr>
            <a:endParaRPr lang="it-IT" sz="2000" dirty="0"/>
          </a:p>
          <a:p>
            <a:pPr algn="just">
              <a:buFont typeface="Wingdings" pitchFamily="2" charset="2"/>
              <a:buChar char="Ø"/>
            </a:pPr>
            <a:r>
              <a:rPr lang="it-IT" sz="2000" dirty="0"/>
              <a:t>modifiche statutarie</a:t>
            </a:r>
          </a:p>
          <a:p>
            <a:pPr algn="just">
              <a:buFont typeface="Wingdings" pitchFamily="2" charset="2"/>
              <a:buChar char="Ø"/>
            </a:pPr>
            <a:r>
              <a:rPr lang="it-IT" sz="2000" dirty="0"/>
              <a:t>operazioni societarie straordinarie</a:t>
            </a:r>
          </a:p>
          <a:p>
            <a:pPr algn="just">
              <a:buFont typeface="Wingdings" pitchFamily="2" charset="2"/>
              <a:buChar char="Ø"/>
            </a:pPr>
            <a:r>
              <a:rPr lang="it-IT" sz="2000" dirty="0"/>
              <a:t>operazioni inusuali di effetti significativi</a:t>
            </a:r>
          </a:p>
          <a:p>
            <a:pPr algn="just">
              <a:buFont typeface="Wingdings" pitchFamily="2" charset="2"/>
              <a:buChar char="Ø"/>
            </a:pPr>
            <a:r>
              <a:rPr lang="it-IT" sz="2000" dirty="0"/>
              <a:t>situazioni di incertezza adeguatamente descritte e tratte dagli amministratori, per le quali il revisore ha ritenuto di esprimere un giudizio senza rilievi</a:t>
            </a:r>
          </a:p>
          <a:p>
            <a:pPr algn="just">
              <a:buFont typeface="Wingdings" pitchFamily="2" charset="2"/>
              <a:buChar char="Ø"/>
            </a:pPr>
            <a:r>
              <a:rPr lang="it-IT" sz="2000" dirty="0"/>
              <a:t>rilevanti modifiche nell’assetto e della operatività dell’impresa (ad es.: rie)</a:t>
            </a:r>
          </a:p>
          <a:p>
            <a:pPr>
              <a:buNone/>
            </a:pPr>
            <a:endParaRPr lang="it-IT" sz="1800" dirty="0"/>
          </a:p>
          <a:p>
            <a:pPr>
              <a:buNone/>
            </a:pPr>
            <a:endParaRPr lang="it-IT" sz="1800" dirty="0"/>
          </a:p>
          <a:p>
            <a:endParaRPr lang="it-IT" sz="18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108</a:t>
            </a:fld>
            <a:endParaRPr lang="it-IT"/>
          </a:p>
        </p:txBody>
      </p:sp>
    </p:spTree>
    <p:extLst>
      <p:ext uri="{BB962C8B-B14F-4D97-AF65-F5344CB8AC3E}">
        <p14:creationId xmlns:p14="http://schemas.microsoft.com/office/powerpoint/2010/main" val="52520713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Richiamo di informativa – bilancio 2020</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r>
              <a:rPr lang="it-IT" sz="1800" b="1" dirty="0"/>
              <a:t>Richiamo di informativa – Applicazione del secondo comma dell’art. 38-</a:t>
            </a:r>
            <a:r>
              <a:rPr lang="it-IT" sz="1800" b="1" i="1" dirty="0"/>
              <a:t>quater</a:t>
            </a:r>
            <a:r>
              <a:rPr lang="it-IT" sz="1800" b="1" dirty="0"/>
              <a:t> della L. 77/2020</a:t>
            </a:r>
            <a:endParaRPr lang="it-IT" sz="1800" dirty="0"/>
          </a:p>
          <a:p>
            <a:r>
              <a:rPr lang="it-IT" sz="1800" b="1" dirty="0"/>
              <a:t> </a:t>
            </a:r>
            <a:r>
              <a:rPr lang="it-IT" sz="1800" dirty="0"/>
              <a:t>Richiamo l’attenzione sul paragrafo delle politiche contabili nel quale gli amministratori riportano che la società si è avvalsa della deroga stabilita dal secondo comma dell’art. 38-</a:t>
            </a:r>
            <a:r>
              <a:rPr lang="it-IT" sz="1800" i="1" dirty="0"/>
              <a:t>quater</a:t>
            </a:r>
            <a:r>
              <a:rPr lang="it-IT" sz="1800" dirty="0"/>
              <a:t> della L.77/2020, mediante il rimando al paragrafo del bilancio precedente nel quale si era specificato che quel bilancio era stato redatto nel presupposto della continuità aziendale in applicazione dei paragrafi 21 e 22 del Principio Contabile OIC 11, senza tenere conto degli eventi successivi di cui al paragrafo 59 c) del Principio contabile OIC 29.</a:t>
            </a:r>
          </a:p>
          <a:p>
            <a:r>
              <a:rPr lang="it-IT" sz="1800" dirty="0"/>
              <a:t>Richiamo inoltre l’attenzione sul paragrafo intestato “Continuità aziendale” della Nota integrativa, nel quale gli amministratori dopo aver ribadito l’esercizio della deroga stabilita dal secondo comma dell’art. 38-</a:t>
            </a:r>
            <a:r>
              <a:rPr lang="it-IT" sz="1800" i="1" dirty="0"/>
              <a:t>quater</a:t>
            </a:r>
            <a:r>
              <a:rPr lang="it-IT" sz="1800" dirty="0"/>
              <a:t> della L.77/2020, hanno indicato i fattori di rischio, le assunzioni effettuate e le incertezze significative identificate, nonché i piani aziendali futuri per fare fronte a tali rischi ed incertezze.</a:t>
            </a:r>
          </a:p>
          <a:p>
            <a:r>
              <a:rPr lang="it-IT" sz="1800" dirty="0"/>
              <a:t>Il mio giudizio non è espresso con rilievi con riferimento a tale aspetto.</a:t>
            </a:r>
          </a:p>
          <a:p>
            <a:pPr marL="0" indent="0">
              <a:buNone/>
            </a:pPr>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109</a:t>
            </a:fld>
            <a:endParaRPr lang="it-IT"/>
          </a:p>
        </p:txBody>
      </p:sp>
    </p:spTree>
    <p:extLst>
      <p:ext uri="{BB962C8B-B14F-4D97-AF65-F5344CB8AC3E}">
        <p14:creationId xmlns:p14="http://schemas.microsoft.com/office/powerpoint/2010/main" val="1310686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NCCS – gennaio 2021</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0" indent="0">
              <a:buNone/>
            </a:pPr>
            <a:r>
              <a:rPr lang="it-IT" sz="1800" dirty="0">
                <a:effectLst/>
                <a:latin typeface="Arial" panose="020B0604020202020204" pitchFamily="34" charset="0"/>
              </a:rPr>
              <a:t>Laddove l’attività di vigilanza dovesse evidenziare significativi rischi di inadeguatezza dell’assetto organizzativo, il Collegio sindacale richiede all’organo amministrativo </a:t>
            </a:r>
            <a:r>
              <a:rPr lang="it-IT" sz="1800" u="sng" dirty="0">
                <a:effectLst/>
                <a:latin typeface="Arial" panose="020B0604020202020204" pitchFamily="34" charset="0"/>
              </a:rPr>
              <a:t>l’adozione di immediate azioni correttive </a:t>
            </a:r>
            <a:r>
              <a:rPr lang="it-IT" sz="1800" dirty="0">
                <a:effectLst/>
                <a:latin typeface="Arial" panose="020B0604020202020204" pitchFamily="34" charset="0"/>
              </a:rPr>
              <a:t>e ne monitora la realizzazione nel corso dell’incarico. </a:t>
            </a:r>
          </a:p>
          <a:p>
            <a:pPr marL="0" indent="0">
              <a:buNone/>
            </a:pPr>
            <a:r>
              <a:rPr lang="it-IT" sz="1800" dirty="0">
                <a:effectLst/>
                <a:latin typeface="Arial" panose="020B0604020202020204" pitchFamily="34" charset="0"/>
              </a:rPr>
              <a:t>Nel caso in cui le azioni correttive poste in essere siano ritenute dal collegio non sufficienti, ovvero in casi di urgenza, di particolare gravità o di avvenuto </a:t>
            </a:r>
            <a:br>
              <a:rPr lang="it-IT" sz="1800" dirty="0"/>
            </a:br>
            <a:r>
              <a:rPr lang="it-IT" sz="1800" dirty="0">
                <a:effectLst/>
                <a:latin typeface="Arial" panose="020B0604020202020204" pitchFamily="34" charset="0"/>
              </a:rPr>
              <a:t>riscontro di violazioni, il collegio adotta le iniziative previste dalla legge per la rimozione delle violazioni riscontrate. </a:t>
            </a:r>
            <a:br>
              <a:rPr lang="it-IT" sz="1800" dirty="0"/>
            </a:br>
            <a:endParaRPr lang="it-IT" sz="1800" dirty="0"/>
          </a:p>
          <a:p>
            <a:pPr marL="0" indent="0">
              <a:buNone/>
            </a:pPr>
            <a:endParaRPr lang="it-IT" sz="1800" dirty="0">
              <a:effectLst/>
              <a:latin typeface="Arial" panose="020B0604020202020204" pitchFamily="34" charset="0"/>
            </a:endParaRPr>
          </a:p>
          <a:p>
            <a:pPr marL="0" indent="0">
              <a:buNone/>
            </a:pPr>
            <a:r>
              <a:rPr lang="it-IT" sz="1800" b="1" dirty="0">
                <a:effectLst/>
                <a:latin typeface="Arial" panose="020B0604020202020204" pitchFamily="34" charset="0"/>
              </a:rPr>
              <a:t>Il Collegio sindacale riassume le conclusioni dell’attività di vigilanza in un apposito paragrafo della relazione da proporre all’assemblea in occasione dell’approvazione del bilancio di esercizio.</a:t>
            </a:r>
            <a:endParaRPr lang="it-IT" sz="1800" b="1" dirty="0">
              <a:latin typeface="Arial" pitchFamily="34" charset="0"/>
              <a:cs typeface="Arial" pitchFamily="34" charset="0"/>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11</a:t>
            </a:fld>
            <a:endParaRPr lang="it-IT"/>
          </a:p>
        </p:txBody>
      </p:sp>
    </p:spTree>
    <p:extLst>
      <p:ext uri="{BB962C8B-B14F-4D97-AF65-F5344CB8AC3E}">
        <p14:creationId xmlns:p14="http://schemas.microsoft.com/office/powerpoint/2010/main" val="3453794395"/>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706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lgn="just"/>
            <a:r>
              <a:rPr lang="it-IT" sz="2000" b="1" dirty="0"/>
              <a:t>Paragrafo relativo ad altri aspetti</a:t>
            </a:r>
            <a:r>
              <a:rPr lang="it-IT" sz="2000" dirty="0"/>
              <a:t> – </a:t>
            </a:r>
          </a:p>
          <a:p>
            <a:pPr algn="just">
              <a:buNone/>
            </a:pPr>
            <a:r>
              <a:rPr lang="it-IT" sz="2000" dirty="0"/>
              <a:t>	Un paragrafo inserito nella relazione di revisione che fa riferimento ad un aspetto </a:t>
            </a:r>
            <a:r>
              <a:rPr lang="it-IT" sz="2000" b="1" i="1" dirty="0"/>
              <a:t>diverso da quelli </a:t>
            </a:r>
            <a:r>
              <a:rPr lang="ne-NP" sz="2000" b="1" i="1" dirty="0"/>
              <a:t> </a:t>
            </a:r>
            <a:r>
              <a:rPr lang="it-IT" sz="2000" b="1" i="1" dirty="0"/>
              <a:t>presentati o oggetto di informativa nel bilancio</a:t>
            </a:r>
            <a:r>
              <a:rPr lang="it-IT" sz="2000" dirty="0"/>
              <a:t> che, secondo il giudizio professionale del revisore, è </a:t>
            </a:r>
            <a:r>
              <a:rPr lang="ne-NP" sz="2000" dirty="0"/>
              <a:t> </a:t>
            </a:r>
            <a:r>
              <a:rPr lang="it-IT" sz="2000" dirty="0"/>
              <a:t>rilevante ai fini della comprensione, da parte degli utilizzatori, della revisione contabile, delle responsabilità del revisore o della relazione di revisione. </a:t>
            </a:r>
          </a:p>
          <a:p>
            <a:pPr>
              <a:buNone/>
            </a:pPr>
            <a:endParaRPr lang="it-IT" sz="1800" dirty="0"/>
          </a:p>
          <a:p>
            <a:endParaRPr lang="it-IT" sz="18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110</a:t>
            </a:fld>
            <a:endParaRPr lang="it-IT"/>
          </a:p>
        </p:txBody>
      </p:sp>
    </p:spTree>
    <p:extLst>
      <p:ext uri="{BB962C8B-B14F-4D97-AF65-F5344CB8AC3E}">
        <p14:creationId xmlns:p14="http://schemas.microsoft.com/office/powerpoint/2010/main" val="168725226"/>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706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lgn="just"/>
            <a:r>
              <a:rPr lang="it-IT" sz="2000" dirty="0"/>
              <a:t>Se il revisore considera necessario comunicare </a:t>
            </a:r>
            <a:r>
              <a:rPr lang="it-IT" sz="2000" b="1" dirty="0"/>
              <a:t>un aspetto diverso</a:t>
            </a:r>
            <a:r>
              <a:rPr lang="it-IT" sz="2000" dirty="0"/>
              <a:t> da quelli  presentati o oggetto di informativa nel bilancio che, a seconda del suo giudizio professionale, è rilevante ai fini della comprensione, da parte degli utilizzatori, della revisione contabile, delle responsabilità del revisore o della relazione di revisione, </a:t>
            </a:r>
            <a:r>
              <a:rPr lang="it-IT" sz="2000" u="sng" dirty="0"/>
              <a:t>e qualora ciò non sia vietato da leggi o regolamenti</a:t>
            </a:r>
            <a:r>
              <a:rPr lang="it-IT" sz="2000" dirty="0"/>
              <a:t>, il revisore deve inserire tale comunicazione nella relazione di revisione  in un apposito paragrafo, dal titolo “</a:t>
            </a:r>
            <a:r>
              <a:rPr lang="it-IT" sz="2000" b="1" i="1" dirty="0"/>
              <a:t>Altri aspetti”</a:t>
            </a:r>
            <a:r>
              <a:rPr lang="it-IT" sz="2000" dirty="0"/>
              <a:t> o altro titolo appropriato</a:t>
            </a:r>
            <a:endParaRPr lang="it-IT" sz="18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111</a:t>
            </a:fld>
            <a:endParaRPr lang="it-IT"/>
          </a:p>
        </p:txBody>
      </p:sp>
    </p:spTree>
    <p:extLst>
      <p:ext uri="{BB962C8B-B14F-4D97-AF65-F5344CB8AC3E}">
        <p14:creationId xmlns:p14="http://schemas.microsoft.com/office/powerpoint/2010/main" val="285237950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706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lgn="just"/>
            <a:r>
              <a:rPr lang="it-IT" sz="2000" dirty="0"/>
              <a:t>Il revisore deve inserire tale paragrafo immediatamente dopo il paragrafo contenente il giudizio e l’eventuale richiamo di informativa, ovvero collocarlo in altra parte della relazione di revisione qualora il suo contenuto sia pertinente alla sezione della relazione  relativa alle altre responsabilità di reportistica del revisore</a:t>
            </a:r>
          </a:p>
          <a:p>
            <a:pPr algn="just"/>
            <a:endParaRPr lang="it-IT" sz="2000" dirty="0"/>
          </a:p>
          <a:p>
            <a:pPr algn="just"/>
            <a:r>
              <a:rPr lang="it-IT" sz="2000" dirty="0"/>
              <a:t>Se il revisore prevede di inserire nella relazione di revisione un richiamo d’informativa o un paragrafo relativo ad altri aspetti, egli </a:t>
            </a:r>
            <a:r>
              <a:rPr lang="it-IT" sz="2000" b="1" dirty="0"/>
              <a:t>deve comunicare</a:t>
            </a:r>
            <a:r>
              <a:rPr lang="it-IT" sz="2000" dirty="0"/>
              <a:t> </a:t>
            </a:r>
            <a:r>
              <a:rPr lang="it-IT" sz="2000" b="1" dirty="0"/>
              <a:t>ai responsabili delle attività di </a:t>
            </a:r>
            <a:r>
              <a:rPr lang="it-IT" sz="2000" b="1" i="1" dirty="0" err="1"/>
              <a:t>governance</a:t>
            </a:r>
            <a:r>
              <a:rPr lang="it-IT" sz="2000" i="1" dirty="0"/>
              <a:t> </a:t>
            </a:r>
            <a:r>
              <a:rPr lang="it-IT" sz="2000" dirty="0"/>
              <a:t>tale sua intenzione nonché la formulazione proposta per tale paragrafo</a:t>
            </a:r>
            <a:r>
              <a:rPr lang="it-IT" sz="1800" dirty="0"/>
              <a:t>. </a:t>
            </a:r>
          </a:p>
          <a:p>
            <a:pPr algn="just"/>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112</a:t>
            </a:fld>
            <a:endParaRPr lang="it-IT"/>
          </a:p>
        </p:txBody>
      </p:sp>
    </p:spTree>
    <p:extLst>
      <p:ext uri="{BB962C8B-B14F-4D97-AF65-F5344CB8AC3E}">
        <p14:creationId xmlns:p14="http://schemas.microsoft.com/office/powerpoint/2010/main" val="333936415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Altri aspetti – bilancio 2020</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r>
              <a:rPr lang="it-IT" sz="1800" b="1" dirty="0"/>
              <a:t>Altri aspetti – Applicazione del Principio di revisione internazionale (ISA Italia) 570</a:t>
            </a:r>
            <a:endParaRPr lang="it-IT" sz="1800" dirty="0"/>
          </a:p>
          <a:p>
            <a:endParaRPr lang="it-IT" sz="1800" dirty="0"/>
          </a:p>
          <a:p>
            <a:r>
              <a:rPr lang="it-IT" sz="1800" dirty="0"/>
              <a:t>Come indicato nel precedente paragrafo denominato “Richiamo di informativa”, gli amministratori hanno esercitato la deroga stabilita dal secondo comma dell’art. 38-</a:t>
            </a:r>
            <a:r>
              <a:rPr lang="it-IT" sz="1800" i="1" dirty="0"/>
              <a:t>quater</a:t>
            </a:r>
            <a:r>
              <a:rPr lang="it-IT" sz="1800" dirty="0"/>
              <a:t> della L.77/2020, ritenendo sussistente il presupposto della continuità aziendale al 31 dicembre 2019, con rimando a quanto specificato in tale bilancio. </a:t>
            </a:r>
          </a:p>
          <a:p>
            <a:r>
              <a:rPr lang="it-IT" sz="1800" dirty="0"/>
              <a:t>Alla luce di tale circostanza, ho tenuto conto della deroga nell’applicazione del Principio di revisione internazionale (ISA Italia) 570.</a:t>
            </a:r>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113</a:t>
            </a:fld>
            <a:endParaRPr lang="it-IT"/>
          </a:p>
        </p:txBody>
      </p:sp>
    </p:spTree>
    <p:extLst>
      <p:ext uri="{BB962C8B-B14F-4D97-AF65-F5344CB8AC3E}">
        <p14:creationId xmlns:p14="http://schemas.microsoft.com/office/powerpoint/2010/main" val="1658031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NCCS – gennaio 2021</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0" indent="0">
              <a:buNone/>
            </a:pPr>
            <a:r>
              <a:rPr lang="it-IT" sz="1800" dirty="0">
                <a:effectLst/>
                <a:latin typeface="Arial" panose="020B0604020202020204" pitchFamily="34" charset="0"/>
              </a:rPr>
              <a:t>IN DEFINITIVA</a:t>
            </a:r>
          </a:p>
          <a:p>
            <a:pPr marL="0" indent="0">
              <a:buNone/>
            </a:pPr>
            <a:r>
              <a:rPr lang="it-IT" sz="2000" b="1" dirty="0">
                <a:effectLst/>
                <a:latin typeface="Arial" panose="020B0604020202020204" pitchFamily="34" charset="0"/>
              </a:rPr>
              <a:t>Il sistema organizzativo deve individuare in maniera sufficientemente chiara </a:t>
            </a:r>
          </a:p>
          <a:p>
            <a:pPr>
              <a:buFont typeface="Wingdings" panose="05000000000000000000" pitchFamily="2" charset="2"/>
              <a:buChar char="q"/>
            </a:pPr>
            <a:r>
              <a:rPr lang="it-IT" sz="2000" b="1" dirty="0">
                <a:effectLst/>
                <a:latin typeface="Arial" panose="020B0604020202020204" pitchFamily="34" charset="0"/>
              </a:rPr>
              <a:t>l’attribuzione delle responsabilità, </a:t>
            </a:r>
          </a:p>
          <a:p>
            <a:pPr>
              <a:buFont typeface="Wingdings" panose="05000000000000000000" pitchFamily="2" charset="2"/>
              <a:buChar char="q"/>
            </a:pPr>
            <a:r>
              <a:rPr lang="it-IT" sz="2000" b="1" dirty="0">
                <a:effectLst/>
                <a:latin typeface="Arial" panose="020B0604020202020204" pitchFamily="34" charset="0"/>
              </a:rPr>
              <a:t>le linee di dipendenza gerarchica, </a:t>
            </a:r>
          </a:p>
          <a:p>
            <a:pPr>
              <a:buFont typeface="Wingdings" panose="05000000000000000000" pitchFamily="2" charset="2"/>
              <a:buChar char="q"/>
            </a:pPr>
            <a:r>
              <a:rPr lang="it-IT" sz="2000" b="1" dirty="0">
                <a:effectLst/>
                <a:latin typeface="Arial" panose="020B0604020202020204" pitchFamily="34" charset="0"/>
              </a:rPr>
              <a:t>la descrizione dei compiti </a:t>
            </a:r>
          </a:p>
          <a:p>
            <a:pPr>
              <a:buFont typeface="Wingdings" panose="05000000000000000000" pitchFamily="2" charset="2"/>
              <a:buChar char="q"/>
            </a:pPr>
            <a:r>
              <a:rPr lang="it-IT" sz="2000" b="1" dirty="0">
                <a:effectLst/>
                <a:latin typeface="Arial" panose="020B0604020202020204" pitchFamily="34" charset="0"/>
              </a:rPr>
              <a:t>la rappresentazione del processo aziendale di formazione e attuazione delle decisioni. </a:t>
            </a:r>
          </a:p>
          <a:p>
            <a:pPr marL="0" indent="0">
              <a:buNone/>
            </a:pPr>
            <a:endParaRPr lang="it-IT" sz="2000" b="1" dirty="0">
              <a:latin typeface="Arial" panose="020B0604020202020204" pitchFamily="34" charset="0"/>
            </a:endParaRPr>
          </a:p>
          <a:p>
            <a:pPr marL="0" indent="0">
              <a:buNone/>
            </a:pPr>
            <a:r>
              <a:rPr lang="it-IT" sz="2000" b="1" dirty="0">
                <a:effectLst/>
                <a:latin typeface="Arial" panose="020B0604020202020204" pitchFamily="34" charset="0"/>
              </a:rPr>
              <a:t>I poteri autorizzativi e di firma devono essere quindi assegnati in coerenza con le responsabilità organizzative e gestionali in essere. </a:t>
            </a:r>
            <a:endParaRPr lang="it-IT" sz="2000" b="1" dirty="0">
              <a:latin typeface="Arial" pitchFamily="34" charset="0"/>
              <a:cs typeface="Arial" pitchFamily="34" charset="0"/>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12</a:t>
            </a:fld>
            <a:endParaRPr lang="it-IT"/>
          </a:p>
        </p:txBody>
      </p:sp>
    </p:spTree>
    <p:extLst>
      <p:ext uri="{BB962C8B-B14F-4D97-AF65-F5344CB8AC3E}">
        <p14:creationId xmlns:p14="http://schemas.microsoft.com/office/powerpoint/2010/main" val="4592232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NCCS – gennaio 2021</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0" indent="0">
              <a:buNone/>
            </a:pPr>
            <a:r>
              <a:rPr lang="it-IT" sz="2000" dirty="0">
                <a:solidFill>
                  <a:srgbClr val="0070C0"/>
                </a:solidFill>
                <a:latin typeface="Arial" panose="020B0604020202020204" pitchFamily="34" charset="0"/>
              </a:rPr>
              <a:t>SISTEMA AMMINISTRATIVO - CONTABILE</a:t>
            </a:r>
            <a:endParaRPr lang="it-IT" sz="2000" dirty="0">
              <a:solidFill>
                <a:srgbClr val="0070C0"/>
              </a:solidFill>
              <a:effectLst/>
              <a:latin typeface="Arial" panose="020B0604020202020204" pitchFamily="34" charset="0"/>
            </a:endParaRPr>
          </a:p>
          <a:p>
            <a:pPr marL="0" indent="0">
              <a:buNone/>
            </a:pPr>
            <a:endParaRPr lang="it-IT" sz="2000" dirty="0">
              <a:latin typeface="Arial" panose="020B0604020202020204" pitchFamily="34" charset="0"/>
            </a:endParaRPr>
          </a:p>
          <a:p>
            <a:pPr marL="0" indent="0">
              <a:buNone/>
            </a:pPr>
            <a:r>
              <a:rPr lang="it-IT" sz="2000" b="1" dirty="0">
                <a:effectLst/>
                <a:latin typeface="Arial" panose="020B0604020202020204" pitchFamily="34" charset="0"/>
              </a:rPr>
              <a:t>l’insieme delle direttive, delle procedure e delle prassi operative dirette a garantire la </a:t>
            </a:r>
            <a:r>
              <a:rPr lang="it-IT" sz="2000" b="1" dirty="0">
                <a:solidFill>
                  <a:srgbClr val="0070C0"/>
                </a:solidFill>
                <a:effectLst/>
                <a:latin typeface="Arial" panose="020B0604020202020204" pitchFamily="34" charset="0"/>
              </a:rPr>
              <a:t>completezza, la correttezza e la tempestività </a:t>
            </a:r>
            <a:r>
              <a:rPr lang="it-IT" sz="2000" b="1" dirty="0">
                <a:effectLst/>
                <a:latin typeface="Arial" panose="020B0604020202020204" pitchFamily="34" charset="0"/>
              </a:rPr>
              <a:t>di una informativa societaria attendibile, in accordo con i principi contabili adottati dall’impresa. </a:t>
            </a:r>
          </a:p>
          <a:p>
            <a:pPr marL="0" indent="0">
              <a:buNone/>
            </a:pPr>
            <a:r>
              <a:rPr lang="it-IT" sz="2000" dirty="0">
                <a:effectLst/>
                <a:latin typeface="Arial" panose="020B0604020202020204" pitchFamily="34" charset="0"/>
              </a:rPr>
              <a:t>Un sistema amministrativo-contabile risulta adeguato se permette: </a:t>
            </a:r>
            <a:br>
              <a:rPr lang="it-IT" sz="2000" dirty="0"/>
            </a:br>
            <a:r>
              <a:rPr lang="it-IT" sz="2000" dirty="0">
                <a:effectLst/>
                <a:latin typeface="Arial" panose="020B0604020202020204" pitchFamily="34" charset="0"/>
              </a:rPr>
              <a:t>-</a:t>
            </a:r>
            <a:r>
              <a:rPr lang="it-IT" sz="2000" dirty="0">
                <a:effectLst/>
                <a:latin typeface="Courier New" panose="02070309020205020404" pitchFamily="49" charset="0"/>
              </a:rPr>
              <a:t> </a:t>
            </a:r>
            <a:r>
              <a:rPr lang="it-IT" sz="2000" u="sng" dirty="0">
                <a:effectLst/>
                <a:latin typeface="Arial" panose="020B0604020202020204" pitchFamily="34" charset="0"/>
              </a:rPr>
              <a:t>la completa, tempestiva e attendibile rilevazione contabile e rappresentazione dei fatti di gestione</a:t>
            </a:r>
            <a:r>
              <a:rPr lang="it-IT" sz="2000" dirty="0">
                <a:effectLst/>
                <a:latin typeface="Arial" panose="020B0604020202020204" pitchFamily="34" charset="0"/>
              </a:rPr>
              <a:t>; </a:t>
            </a:r>
            <a:br>
              <a:rPr lang="it-IT" sz="2000" dirty="0"/>
            </a:br>
            <a:r>
              <a:rPr lang="it-IT" sz="2000" dirty="0">
                <a:effectLst/>
                <a:latin typeface="Arial" panose="020B0604020202020204" pitchFamily="34" charset="0"/>
              </a:rPr>
              <a:t>-</a:t>
            </a:r>
            <a:r>
              <a:rPr lang="it-IT" sz="2000" dirty="0">
                <a:effectLst/>
                <a:latin typeface="Courier New" panose="02070309020205020404" pitchFamily="49" charset="0"/>
              </a:rPr>
              <a:t> </a:t>
            </a:r>
            <a:r>
              <a:rPr lang="it-IT" sz="2000" u="sng" dirty="0">
                <a:effectLst/>
                <a:latin typeface="Arial" panose="020B0604020202020204" pitchFamily="34" charset="0"/>
              </a:rPr>
              <a:t>la produzione di informazioni valide e utili per le scelte di gestione e per la salvaguardia del patrimonio aziendale</a:t>
            </a:r>
            <a:r>
              <a:rPr lang="it-IT" sz="2000" dirty="0">
                <a:effectLst/>
                <a:latin typeface="Arial" panose="020B0604020202020204" pitchFamily="34" charset="0"/>
              </a:rPr>
              <a:t>; </a:t>
            </a:r>
            <a:br>
              <a:rPr lang="it-IT" sz="2000" dirty="0"/>
            </a:br>
            <a:r>
              <a:rPr lang="it-IT" sz="2000" dirty="0">
                <a:effectLst/>
                <a:latin typeface="Arial" panose="020B0604020202020204" pitchFamily="34" charset="0"/>
              </a:rPr>
              <a:t>-</a:t>
            </a:r>
            <a:r>
              <a:rPr lang="it-IT" sz="2000" dirty="0">
                <a:effectLst/>
                <a:latin typeface="Courier New" panose="02070309020205020404" pitchFamily="49" charset="0"/>
              </a:rPr>
              <a:t> </a:t>
            </a:r>
            <a:r>
              <a:rPr lang="it-IT" sz="2000" u="sng" dirty="0">
                <a:effectLst/>
                <a:latin typeface="Arial" panose="020B0604020202020204" pitchFamily="34" charset="0"/>
              </a:rPr>
              <a:t>la produzione di dati attendibili per la formazione del bilancio d’esercizio</a:t>
            </a:r>
            <a:r>
              <a:rPr lang="it-IT" sz="2000" dirty="0">
                <a:effectLst/>
                <a:latin typeface="Arial" panose="020B0604020202020204" pitchFamily="34" charset="0"/>
              </a:rPr>
              <a:t>. </a:t>
            </a:r>
            <a:endParaRPr lang="it-IT" sz="2000" b="1" dirty="0">
              <a:latin typeface="Arial" pitchFamily="34" charset="0"/>
              <a:cs typeface="Arial" pitchFamily="34" charset="0"/>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13</a:t>
            </a:fld>
            <a:endParaRPr lang="it-IT"/>
          </a:p>
        </p:txBody>
      </p:sp>
    </p:spTree>
    <p:extLst>
      <p:ext uri="{BB962C8B-B14F-4D97-AF65-F5344CB8AC3E}">
        <p14:creationId xmlns:p14="http://schemas.microsoft.com/office/powerpoint/2010/main" val="34566697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NCCS – gennaio 2021</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0" indent="0">
              <a:buNone/>
            </a:pPr>
            <a:r>
              <a:rPr lang="it-IT" sz="2000" dirty="0">
                <a:solidFill>
                  <a:srgbClr val="0070C0"/>
                </a:solidFill>
                <a:latin typeface="Arial" panose="020B0604020202020204" pitchFamily="34" charset="0"/>
              </a:rPr>
              <a:t>SISTEMA AMMINISTRATIVO - CONTABILE</a:t>
            </a:r>
            <a:endParaRPr lang="it-IT" sz="2000" dirty="0">
              <a:solidFill>
                <a:srgbClr val="0070C0"/>
              </a:solidFill>
              <a:effectLst/>
              <a:latin typeface="Arial" panose="020B0604020202020204" pitchFamily="34" charset="0"/>
            </a:endParaRPr>
          </a:p>
          <a:p>
            <a:pPr marL="0" indent="0">
              <a:buNone/>
            </a:pPr>
            <a:r>
              <a:rPr lang="it-IT" sz="1800" dirty="0">
                <a:effectLst/>
                <a:latin typeface="Arial" panose="020B0604020202020204" pitchFamily="34" charset="0"/>
              </a:rPr>
              <a:t>L’adeguatezza e il corretto funzionamento del sistema amministrativo-contabile è responsabilità esclusiva </a:t>
            </a:r>
            <a:br>
              <a:rPr lang="it-IT" sz="1800" dirty="0"/>
            </a:br>
            <a:r>
              <a:rPr lang="it-IT" sz="1800" dirty="0">
                <a:effectLst/>
                <a:latin typeface="Arial" panose="020B0604020202020204" pitchFamily="34" charset="0"/>
              </a:rPr>
              <a:t>degli amministratori; il Collegio sindacale è chiamato a vigilare su tale adeguatezza e sul suo concreto funzionamento. </a:t>
            </a:r>
            <a:br>
              <a:rPr lang="it-IT" sz="1800" dirty="0"/>
            </a:br>
            <a:r>
              <a:rPr lang="it-IT" sz="1800" dirty="0">
                <a:effectLst/>
                <a:latin typeface="Arial" panose="020B0604020202020204" pitchFamily="34" charset="0"/>
              </a:rPr>
              <a:t>La valutazione di adeguatezza è un giudizio professionale emesso sulla base di un’analisi delle caratteristiche del sistema come desumibili dai flussi informativi acquisiti dal Collegio sindacale, tenuto conto delle dimensioni e delle caratteristiche dell’impresa nella quale esso si trova ad operare. </a:t>
            </a:r>
            <a:br>
              <a:rPr lang="it-IT" sz="1800" dirty="0"/>
            </a:br>
            <a:r>
              <a:rPr lang="it-IT" sz="1800" dirty="0">
                <a:effectLst/>
                <a:latin typeface="Arial" panose="020B0604020202020204" pitchFamily="34" charset="0"/>
              </a:rPr>
              <a:t> </a:t>
            </a:r>
            <a:br>
              <a:rPr lang="it-IT" sz="1800" dirty="0"/>
            </a:br>
            <a:r>
              <a:rPr lang="it-IT" sz="1800" dirty="0">
                <a:effectLst/>
                <a:latin typeface="Arial" panose="020B0604020202020204" pitchFamily="34" charset="0"/>
              </a:rPr>
              <a:t>In occasione dello scambio di informazioni con l’incaricato della revisione legale, il collegio può richiedere informazioni in merito alle eventuali considerazioni formulate dal medesimo in ordine ai controlli informativi  e organizzativi istituiti dalla società su cui il revisore abbia fatto affidamento</a:t>
            </a:r>
            <a:endParaRPr lang="it-IT" sz="1800" b="1" dirty="0">
              <a:latin typeface="Arial" pitchFamily="34" charset="0"/>
              <a:cs typeface="Arial" pitchFamily="34" charset="0"/>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14</a:t>
            </a:fld>
            <a:endParaRPr lang="it-IT"/>
          </a:p>
        </p:txBody>
      </p:sp>
    </p:spTree>
    <p:extLst>
      <p:ext uri="{BB962C8B-B14F-4D97-AF65-F5344CB8AC3E}">
        <p14:creationId xmlns:p14="http://schemas.microsoft.com/office/powerpoint/2010/main" val="3372250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NCCS – gennaio 2021</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0" indent="0">
              <a:buNone/>
            </a:pPr>
            <a:r>
              <a:rPr lang="it-IT" sz="2000" dirty="0">
                <a:solidFill>
                  <a:srgbClr val="0070C0"/>
                </a:solidFill>
                <a:latin typeface="Arial" panose="020B0604020202020204" pitchFamily="34" charset="0"/>
              </a:rPr>
              <a:t>SISTEMA AMMINISTRATIVO - CONTABILE</a:t>
            </a:r>
            <a:endParaRPr lang="it-IT" sz="2000" dirty="0">
              <a:solidFill>
                <a:srgbClr val="0070C0"/>
              </a:solidFill>
              <a:effectLst/>
              <a:latin typeface="Arial" panose="020B0604020202020204" pitchFamily="34" charset="0"/>
            </a:endParaRPr>
          </a:p>
          <a:p>
            <a:pPr marL="0" indent="0">
              <a:buNone/>
            </a:pPr>
            <a:r>
              <a:rPr lang="it-IT" sz="1800" dirty="0">
                <a:effectLst/>
                <a:latin typeface="Arial" panose="020B0604020202020204" pitchFamily="34" charset="0"/>
              </a:rPr>
              <a:t>Laddove l’attività di vigilanza dovesse evidenziare significativi rischi di inadeguatezza dell’assetto amministrativo-contabile, il Collegio sindacale richiede all’organo amministrativo l’adozione di azioni correttive e ne monitora la realizzazione nel corso dell’incarico. Nel caso in cui le azioni correttive poste in </a:t>
            </a:r>
            <a:br>
              <a:rPr lang="it-IT" sz="1800" dirty="0"/>
            </a:br>
            <a:r>
              <a:rPr lang="it-IT" sz="1800" dirty="0">
                <a:effectLst/>
                <a:latin typeface="Arial" panose="020B0604020202020204" pitchFamily="34" charset="0"/>
              </a:rPr>
              <a:t>essere siano ritenute dal collegio non sufficienti, ovvero in casi di urgenza, di particolare gravità o di avvenuto riscontro di violazioni, il collegio adotta le iniziative previste dalla legge per la rimozione delle violazioni </a:t>
            </a:r>
            <a:br>
              <a:rPr lang="it-IT" sz="1800" dirty="0"/>
            </a:br>
            <a:r>
              <a:rPr lang="it-IT" sz="1800" dirty="0">
                <a:effectLst/>
                <a:latin typeface="Arial" panose="020B0604020202020204" pitchFamily="34" charset="0"/>
              </a:rPr>
              <a:t>riscontrate. </a:t>
            </a:r>
            <a:br>
              <a:rPr lang="it-IT" sz="1800" dirty="0"/>
            </a:br>
            <a:endParaRPr lang="it-IT" sz="1800" dirty="0"/>
          </a:p>
          <a:p>
            <a:pPr marL="0" indent="0">
              <a:buNone/>
            </a:pPr>
            <a:r>
              <a:rPr lang="it-IT" sz="1800" dirty="0">
                <a:effectLst/>
                <a:latin typeface="Arial" panose="020B0604020202020204" pitchFamily="34" charset="0"/>
              </a:rPr>
              <a:t>Il Collegio sindacale riassume le conclusioni dell’attività di vigilanza posta in essere in un apposito paragrafo della relazione da proporre all’assemblea in occasione dell’approvazione del bilancio di esercizio.</a:t>
            </a:r>
            <a:endParaRPr lang="it-IT" sz="1800" b="1" dirty="0">
              <a:latin typeface="Arial" pitchFamily="34" charset="0"/>
              <a:cs typeface="Arial" pitchFamily="34" charset="0"/>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15</a:t>
            </a:fld>
            <a:endParaRPr lang="it-IT"/>
          </a:p>
        </p:txBody>
      </p:sp>
    </p:spTree>
    <p:extLst>
      <p:ext uri="{BB962C8B-B14F-4D97-AF65-F5344CB8AC3E}">
        <p14:creationId xmlns:p14="http://schemas.microsoft.com/office/powerpoint/2010/main" val="14456701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NCCS – gennaio 2021</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0" indent="0">
              <a:buNone/>
            </a:pPr>
            <a:r>
              <a:rPr lang="it-IT" sz="2000" dirty="0">
                <a:solidFill>
                  <a:srgbClr val="0070C0"/>
                </a:solidFill>
                <a:latin typeface="Arial" panose="020B0604020202020204" pitchFamily="34" charset="0"/>
              </a:rPr>
              <a:t>SISTEMA AMMINISTRATIVO - CONTABILE</a:t>
            </a:r>
            <a:endParaRPr lang="it-IT" sz="2000" dirty="0">
              <a:solidFill>
                <a:srgbClr val="0070C0"/>
              </a:solidFill>
              <a:effectLst/>
              <a:latin typeface="Arial" panose="020B0604020202020204" pitchFamily="34" charset="0"/>
            </a:endParaRPr>
          </a:p>
          <a:p>
            <a:pPr marL="0" indent="0">
              <a:buNone/>
            </a:pPr>
            <a:r>
              <a:rPr lang="it-IT" sz="1800" dirty="0">
                <a:effectLst/>
                <a:latin typeface="Arial" panose="020B0604020202020204" pitchFamily="34" charset="0"/>
              </a:rPr>
              <a:t>L’attività di vigilanza del Collegio sindacale è diretta a verificare l’esistenza di un sistema idoneo ad assicurare la completezza e correttezza dei dati economico-finanziari. </a:t>
            </a:r>
          </a:p>
          <a:p>
            <a:pPr marL="0" indent="0">
              <a:buNone/>
            </a:pPr>
            <a:endParaRPr lang="it-IT" sz="1800" dirty="0">
              <a:latin typeface="Arial" panose="020B0604020202020204" pitchFamily="34" charset="0"/>
            </a:endParaRPr>
          </a:p>
          <a:p>
            <a:pPr marL="0" indent="0">
              <a:buNone/>
            </a:pPr>
            <a:r>
              <a:rPr lang="it-IT" sz="1800" u="sng" dirty="0">
                <a:effectLst/>
                <a:latin typeface="Arial" panose="020B0604020202020204" pitchFamily="34" charset="0"/>
              </a:rPr>
              <a:t>NON è un giudizio di merito sui risultati dell’attività amministrativo-contabile</a:t>
            </a:r>
            <a:r>
              <a:rPr lang="it-IT" sz="1800" dirty="0">
                <a:effectLst/>
                <a:latin typeface="Arial" panose="020B0604020202020204" pitchFamily="34" charset="0"/>
              </a:rPr>
              <a:t>, bensì di un giudizio sintetico sull’efficienza e la funzionalità del sistema, svolto alla luce dei rischi rilevanti emersi in tali aree operative. </a:t>
            </a:r>
          </a:p>
          <a:p>
            <a:pPr marL="0" indent="0">
              <a:buNone/>
            </a:pPr>
            <a:endParaRPr lang="it-IT" sz="1800" b="1" dirty="0">
              <a:latin typeface="Arial" panose="020B0604020202020204" pitchFamily="34" charset="0"/>
              <a:cs typeface="Arial" pitchFamily="34" charset="0"/>
            </a:endParaRPr>
          </a:p>
          <a:p>
            <a:pPr marL="0" indent="0">
              <a:buNone/>
            </a:pPr>
            <a:r>
              <a:rPr lang="it-IT" sz="1800" b="1" dirty="0">
                <a:latin typeface="Arial" panose="020B0604020202020204" pitchFamily="34" charset="0"/>
                <a:cs typeface="Arial" pitchFamily="34" charset="0"/>
              </a:rPr>
              <a:t>Molto utile lo scambio di informazioni con il revisore</a:t>
            </a: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16</a:t>
            </a:fld>
            <a:endParaRPr lang="it-IT"/>
          </a:p>
        </p:txBody>
      </p:sp>
    </p:spTree>
    <p:extLst>
      <p:ext uri="{BB962C8B-B14F-4D97-AF65-F5344CB8AC3E}">
        <p14:creationId xmlns:p14="http://schemas.microsoft.com/office/powerpoint/2010/main" val="11632461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3600" dirty="0">
                <a:solidFill>
                  <a:srgbClr val="0070C0"/>
                </a:solidFill>
              </a:rPr>
            </a:br>
            <a:r>
              <a:rPr lang="it-IT" sz="3200" dirty="0">
                <a:solidFill>
                  <a:srgbClr val="0070C0"/>
                </a:solidFill>
              </a:rPr>
              <a:t> </a:t>
            </a:r>
            <a:r>
              <a:rPr lang="it-IT" sz="2800" dirty="0">
                <a:solidFill>
                  <a:srgbClr val="0070C0"/>
                </a:solidFill>
              </a:rPr>
              <a:t>Il codice della crisi d’impresa </a:t>
            </a:r>
            <a:r>
              <a:rPr lang="it-IT" sz="2800" dirty="0" err="1">
                <a:solidFill>
                  <a:srgbClr val="0070C0"/>
                </a:solidFill>
              </a:rPr>
              <a:t>–aspetti</a:t>
            </a:r>
            <a:r>
              <a:rPr lang="it-IT" sz="2800" dirty="0">
                <a:solidFill>
                  <a:srgbClr val="0070C0"/>
                </a:solidFill>
              </a:rPr>
              <a:t> legati alla revisione dei conti</a:t>
            </a:r>
            <a:r>
              <a:rPr lang="it-IT" sz="2800" dirty="0"/>
              <a:t> </a:t>
            </a:r>
            <a:endParaRPr lang="it-IT" dirty="0"/>
          </a:p>
        </p:txBody>
      </p:sp>
      <p:sp>
        <p:nvSpPr>
          <p:cNvPr id="3" name="Segnaposto contenuto 2"/>
          <p:cNvSpPr>
            <a:spLocks noGrp="1"/>
          </p:cNvSpPr>
          <p:nvPr>
            <p:ph sz="quarter" idx="1"/>
          </p:nvPr>
        </p:nvSpPr>
        <p:spPr/>
        <p:txBody>
          <a:bodyPr>
            <a:normAutofit fontScale="92500" lnSpcReduction="10000"/>
          </a:bodyPr>
          <a:lstStyle/>
          <a:p>
            <a:pPr marL="0" indent="0">
              <a:buNone/>
            </a:pPr>
            <a:r>
              <a:rPr kumimoji="0" lang="it-IT" altLang="it-IT" sz="2400" i="1" u="none" strike="noStrike" cap="none" normalizeH="0" baseline="0" dirty="0">
                <a:ln>
                  <a:noFill/>
                </a:ln>
                <a:solidFill>
                  <a:srgbClr val="444444"/>
                </a:solidFill>
                <a:effectLst/>
                <a:latin typeface="Arial Unicode MS" panose="020B0604020202020204" pitchFamily="34" charset="-128"/>
              </a:rPr>
              <a:t>Art. 3, comma 3 CCII</a:t>
            </a:r>
          </a:p>
          <a:p>
            <a:pPr marL="0" indent="0">
              <a:buNone/>
            </a:pPr>
            <a:r>
              <a:rPr kumimoji="0" lang="it-IT" altLang="it-IT" sz="2400" i="1" u="none" strike="noStrike" cap="none" normalizeH="0" baseline="0" dirty="0">
                <a:ln>
                  <a:noFill/>
                </a:ln>
                <a:solidFill>
                  <a:srgbClr val="444444"/>
                </a:solidFill>
                <a:effectLst/>
                <a:latin typeface="Arial Unicode MS" panose="020B0604020202020204" pitchFamily="34" charset="-128"/>
              </a:rPr>
              <a:t>Al fine di prevedere tempestivamente l'emersione della crisi d'impresa… gli assetti di cui al comma 2 devono consentire di: </a:t>
            </a:r>
          </a:p>
          <a:p>
            <a:pPr marL="0" indent="0">
              <a:buNone/>
            </a:pPr>
            <a:r>
              <a:rPr kumimoji="0" lang="it-IT" altLang="it-IT" sz="2400" i="1" u="none" strike="noStrike" cap="none" normalizeH="0" baseline="0" dirty="0">
                <a:ln>
                  <a:noFill/>
                </a:ln>
                <a:solidFill>
                  <a:srgbClr val="444444"/>
                </a:solidFill>
                <a:effectLst/>
                <a:latin typeface="Arial Unicode MS" panose="020B0604020202020204" pitchFamily="34" charset="-128"/>
              </a:rPr>
              <a:t>a) </a:t>
            </a:r>
            <a:r>
              <a:rPr kumimoji="0" lang="it-IT" altLang="it-IT" sz="2400" b="1" i="1" u="none" strike="noStrike" cap="none" normalizeH="0" baseline="0" dirty="0">
                <a:ln>
                  <a:noFill/>
                </a:ln>
                <a:solidFill>
                  <a:srgbClr val="444444"/>
                </a:solidFill>
                <a:effectLst/>
                <a:latin typeface="Arial Unicode MS" panose="020B0604020202020204" pitchFamily="34" charset="-128"/>
              </a:rPr>
              <a:t>rilevare eventuali squilibri di carattere patrimoniale o economico-finanziario</a:t>
            </a:r>
            <a:r>
              <a:rPr kumimoji="0" lang="it-IT" altLang="it-IT" sz="2400" i="1" u="none" strike="noStrike" cap="none" normalizeH="0" baseline="0" dirty="0">
                <a:ln>
                  <a:noFill/>
                </a:ln>
                <a:solidFill>
                  <a:srgbClr val="444444"/>
                </a:solidFill>
                <a:effectLst/>
                <a:latin typeface="Arial Unicode MS" panose="020B0604020202020204" pitchFamily="34" charset="-128"/>
              </a:rPr>
              <a:t>, rapportati alle specifiche caratteristiche dell'impresa e </a:t>
            </a:r>
            <a:r>
              <a:rPr kumimoji="0" lang="it-IT" altLang="it-IT" sz="2400" i="1" u="none" strike="noStrike" cap="none" normalizeH="0" baseline="0" dirty="0" err="1">
                <a:ln>
                  <a:noFill/>
                </a:ln>
                <a:solidFill>
                  <a:srgbClr val="444444"/>
                </a:solidFill>
                <a:effectLst/>
                <a:latin typeface="Arial Unicode MS" panose="020B0604020202020204" pitchFamily="34" charset="-128"/>
              </a:rPr>
              <a:t>dell'attivita'</a:t>
            </a:r>
            <a:r>
              <a:rPr kumimoji="0" lang="it-IT" altLang="it-IT" sz="2400" i="1" u="none" strike="noStrike" cap="none" normalizeH="0" baseline="0" dirty="0">
                <a:ln>
                  <a:noFill/>
                </a:ln>
                <a:solidFill>
                  <a:srgbClr val="444444"/>
                </a:solidFill>
                <a:effectLst/>
                <a:latin typeface="Arial Unicode MS" panose="020B0604020202020204" pitchFamily="34" charset="-128"/>
              </a:rPr>
              <a:t> imprenditoriale svolta dal debitore; </a:t>
            </a:r>
          </a:p>
          <a:p>
            <a:pPr marL="0" indent="0">
              <a:buNone/>
            </a:pPr>
            <a:r>
              <a:rPr kumimoji="0" lang="it-IT" altLang="it-IT" sz="2400" i="1" u="none" strike="noStrike" cap="none" normalizeH="0" baseline="0" dirty="0">
                <a:ln>
                  <a:noFill/>
                </a:ln>
                <a:solidFill>
                  <a:srgbClr val="444444"/>
                </a:solidFill>
                <a:effectLst/>
                <a:latin typeface="Arial Unicode MS" panose="020B0604020202020204" pitchFamily="34" charset="-128"/>
              </a:rPr>
              <a:t>b) </a:t>
            </a:r>
            <a:r>
              <a:rPr kumimoji="0" lang="it-IT" altLang="it-IT" sz="2400" b="1" i="1" u="none" strike="noStrike" cap="none" normalizeH="0" baseline="0" dirty="0">
                <a:ln>
                  <a:noFill/>
                </a:ln>
                <a:solidFill>
                  <a:srgbClr val="444444"/>
                </a:solidFill>
                <a:effectLst/>
                <a:latin typeface="Arial Unicode MS" panose="020B0604020202020204" pitchFamily="34" charset="-128"/>
              </a:rPr>
              <a:t>verificare la </a:t>
            </a:r>
            <a:r>
              <a:rPr kumimoji="0" lang="it-IT" altLang="it-IT" sz="2400" b="1" i="1" u="none" strike="noStrike" cap="none" normalizeH="0" baseline="0" dirty="0" err="1">
                <a:ln>
                  <a:noFill/>
                </a:ln>
                <a:solidFill>
                  <a:srgbClr val="444444"/>
                </a:solidFill>
                <a:effectLst/>
                <a:latin typeface="Arial Unicode MS" panose="020B0604020202020204" pitchFamily="34" charset="-128"/>
              </a:rPr>
              <a:t>sostenibilita'</a:t>
            </a:r>
            <a:r>
              <a:rPr kumimoji="0" lang="it-IT" altLang="it-IT" sz="2400" b="1" i="1" u="none" strike="noStrike" cap="none" normalizeH="0" baseline="0" dirty="0">
                <a:ln>
                  <a:noFill/>
                </a:ln>
                <a:solidFill>
                  <a:srgbClr val="444444"/>
                </a:solidFill>
                <a:effectLst/>
                <a:latin typeface="Arial Unicode MS" panose="020B0604020202020204" pitchFamily="34" charset="-128"/>
              </a:rPr>
              <a:t> dei debiti e le prospettive di </a:t>
            </a:r>
            <a:r>
              <a:rPr kumimoji="0" lang="it-IT" altLang="it-IT" sz="2400" b="1" i="1" u="none" strike="noStrike" cap="none" normalizeH="0" baseline="0" dirty="0" err="1">
                <a:ln>
                  <a:noFill/>
                </a:ln>
                <a:solidFill>
                  <a:srgbClr val="444444"/>
                </a:solidFill>
                <a:effectLst/>
                <a:latin typeface="Arial Unicode MS" panose="020B0604020202020204" pitchFamily="34" charset="-128"/>
              </a:rPr>
              <a:t>continuita'</a:t>
            </a:r>
            <a:r>
              <a:rPr kumimoji="0" lang="it-IT" altLang="it-IT" sz="2400" b="1" i="1" u="none" strike="noStrike" cap="none" normalizeH="0" baseline="0" dirty="0">
                <a:ln>
                  <a:noFill/>
                </a:ln>
                <a:solidFill>
                  <a:srgbClr val="444444"/>
                </a:solidFill>
                <a:effectLst/>
                <a:latin typeface="Arial Unicode MS" panose="020B0604020202020204" pitchFamily="34" charset="-128"/>
              </a:rPr>
              <a:t> aziendale almeno per i dodici mesi successivi </a:t>
            </a:r>
            <a:r>
              <a:rPr kumimoji="0" lang="it-IT" altLang="it-IT" sz="2400" i="1" u="none" strike="noStrike" cap="none" normalizeH="0" baseline="0" dirty="0">
                <a:ln>
                  <a:noFill/>
                </a:ln>
                <a:solidFill>
                  <a:srgbClr val="444444"/>
                </a:solidFill>
                <a:effectLst/>
                <a:latin typeface="Arial Unicode MS" panose="020B0604020202020204" pitchFamily="34" charset="-128"/>
              </a:rPr>
              <a:t>e rilevare i segnali di cui al comma 4; </a:t>
            </a:r>
          </a:p>
          <a:p>
            <a:pPr marL="0" indent="0">
              <a:buNone/>
            </a:pPr>
            <a:r>
              <a:rPr kumimoji="0" lang="it-IT" altLang="it-IT" sz="2400" i="1" u="none" strike="noStrike" cap="none" normalizeH="0" baseline="0" dirty="0">
                <a:ln>
                  <a:noFill/>
                </a:ln>
                <a:solidFill>
                  <a:srgbClr val="444444"/>
                </a:solidFill>
                <a:effectLst/>
                <a:latin typeface="Arial Unicode MS" panose="020B0604020202020204" pitchFamily="34" charset="-128"/>
              </a:rPr>
              <a:t>c) </a:t>
            </a:r>
            <a:r>
              <a:rPr kumimoji="0" lang="it-IT" altLang="it-IT" sz="2400" b="1" i="1" u="none" strike="noStrike" cap="none" normalizeH="0" baseline="0" dirty="0">
                <a:ln>
                  <a:noFill/>
                </a:ln>
                <a:solidFill>
                  <a:srgbClr val="444444"/>
                </a:solidFill>
                <a:effectLst/>
                <a:latin typeface="Arial Unicode MS" panose="020B0604020202020204" pitchFamily="34" charset="-128"/>
              </a:rPr>
              <a:t>ricavare le informazioni necessarie a utilizzare la lista di controllo particolareggiata e a effettuare il test pratico per la verifica della ragionevole </a:t>
            </a:r>
            <a:r>
              <a:rPr kumimoji="0" lang="it-IT" altLang="it-IT" sz="2400" b="1" i="1" u="none" strike="noStrike" cap="none" normalizeH="0" baseline="0" dirty="0" err="1">
                <a:ln>
                  <a:noFill/>
                </a:ln>
                <a:solidFill>
                  <a:srgbClr val="444444"/>
                </a:solidFill>
                <a:effectLst/>
                <a:latin typeface="Arial Unicode MS" panose="020B0604020202020204" pitchFamily="34" charset="-128"/>
              </a:rPr>
              <a:t>perseguibilita'</a:t>
            </a:r>
            <a:r>
              <a:rPr kumimoji="0" lang="it-IT" altLang="it-IT" sz="2400" b="1" i="1" u="none" strike="noStrike" cap="none" normalizeH="0" baseline="0" dirty="0">
                <a:ln>
                  <a:noFill/>
                </a:ln>
                <a:solidFill>
                  <a:srgbClr val="444444"/>
                </a:solidFill>
                <a:effectLst/>
                <a:latin typeface="Arial Unicode MS" panose="020B0604020202020204" pitchFamily="34" charset="-128"/>
              </a:rPr>
              <a:t> del risanamento </a:t>
            </a:r>
            <a:r>
              <a:rPr kumimoji="0" lang="it-IT" altLang="it-IT" sz="2400" i="1" u="none" strike="noStrike" cap="none" normalizeH="0" baseline="0" dirty="0">
                <a:ln>
                  <a:noFill/>
                </a:ln>
                <a:solidFill>
                  <a:srgbClr val="444444"/>
                </a:solidFill>
                <a:effectLst/>
                <a:latin typeface="Arial Unicode MS" panose="020B0604020202020204" pitchFamily="34" charset="-128"/>
              </a:rPr>
              <a:t>di cui all'articolo 13, al comma 2.</a:t>
            </a:r>
            <a:endParaRPr lang="it-IT" sz="2400" u="sng"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17</a:t>
            </a:fld>
            <a:endParaRPr lang="it-IT"/>
          </a:p>
        </p:txBody>
      </p:sp>
      <p:sp>
        <p:nvSpPr>
          <p:cNvPr id="5" name="Rectangle 1">
            <a:extLst>
              <a:ext uri="{FF2B5EF4-FFF2-40B4-BE49-F238E27FC236}">
                <a16:creationId xmlns:a16="http://schemas.microsoft.com/office/drawing/2014/main" id="{50987749-734C-E2BD-4ACD-1FFAA0F95698}"/>
              </a:ext>
            </a:extLst>
          </p:cNvPr>
          <p:cNvSpPr>
            <a:spLocks noChangeArrowheads="1"/>
          </p:cNvSpPr>
          <p:nvPr/>
        </p:nvSpPr>
        <p:spPr bwMode="auto">
          <a:xfrm>
            <a:off x="0" y="136267"/>
            <a:ext cx="171522"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3. </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574264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3600" dirty="0">
                <a:solidFill>
                  <a:srgbClr val="0070C0"/>
                </a:solidFill>
              </a:rPr>
            </a:br>
            <a:r>
              <a:rPr lang="it-IT" sz="3200" dirty="0">
                <a:solidFill>
                  <a:srgbClr val="0070C0"/>
                </a:solidFill>
              </a:rPr>
              <a:t> </a:t>
            </a:r>
            <a:r>
              <a:rPr lang="it-IT" sz="2800" dirty="0">
                <a:solidFill>
                  <a:srgbClr val="0070C0"/>
                </a:solidFill>
              </a:rPr>
              <a:t>Il codice della crisi d’impresa </a:t>
            </a:r>
            <a:r>
              <a:rPr lang="it-IT" sz="2800" dirty="0" err="1">
                <a:solidFill>
                  <a:srgbClr val="0070C0"/>
                </a:solidFill>
              </a:rPr>
              <a:t>–aspetti</a:t>
            </a:r>
            <a:r>
              <a:rPr lang="it-IT" sz="2800" dirty="0">
                <a:solidFill>
                  <a:srgbClr val="0070C0"/>
                </a:solidFill>
              </a:rPr>
              <a:t> legati alla revisione dei conti</a:t>
            </a:r>
            <a:r>
              <a:rPr lang="it-IT" sz="2800" dirty="0"/>
              <a:t> </a:t>
            </a:r>
            <a:endParaRPr lang="it-IT" dirty="0"/>
          </a:p>
        </p:txBody>
      </p:sp>
      <p:sp>
        <p:nvSpPr>
          <p:cNvPr id="3" name="Segnaposto contenuto 2"/>
          <p:cNvSpPr>
            <a:spLocks noGrp="1"/>
          </p:cNvSpPr>
          <p:nvPr>
            <p:ph sz="quarter" idx="1"/>
          </p:nvPr>
        </p:nvSpPr>
        <p:spPr/>
        <p:txBody>
          <a:bodyPr>
            <a:normAutofit fontScale="85000" lnSpcReduction="10000"/>
          </a:bodyPr>
          <a:lstStyle/>
          <a:p>
            <a:pPr marL="0" indent="0">
              <a:buNone/>
            </a:pPr>
            <a:r>
              <a:rPr kumimoji="0" lang="it-IT" altLang="it-IT" sz="2400" b="1" i="1" u="none" strike="noStrike" cap="none" normalizeH="0" baseline="0" dirty="0">
                <a:ln>
                  <a:noFill/>
                </a:ln>
                <a:solidFill>
                  <a:srgbClr val="444444"/>
                </a:solidFill>
                <a:effectLst/>
                <a:latin typeface="Arial Unicode MS" panose="020B0604020202020204" pitchFamily="34" charset="-128"/>
              </a:rPr>
              <a:t>Art. 3, comma 4 CCII</a:t>
            </a:r>
          </a:p>
          <a:p>
            <a:r>
              <a:rPr kumimoji="0" lang="it-IT" altLang="it-IT" sz="2400" b="1" i="1" u="none" strike="noStrike" cap="none" normalizeH="0" baseline="0" dirty="0">
                <a:ln>
                  <a:noFill/>
                </a:ln>
                <a:solidFill>
                  <a:srgbClr val="444444"/>
                </a:solidFill>
                <a:effectLst/>
                <a:latin typeface="Arial Unicode MS" panose="020B0604020202020204" pitchFamily="34" charset="-128"/>
              </a:rPr>
              <a:t>SEGNALI DI CRISI:</a:t>
            </a:r>
          </a:p>
          <a:p>
            <a:endParaRPr lang="it-IT" sz="2400" b="1" i="1" dirty="0">
              <a:solidFill>
                <a:srgbClr val="444444"/>
              </a:solidFill>
              <a:latin typeface="Arial Unicode MS" panose="020B0604020202020204" pitchFamily="34" charset="-128"/>
            </a:endParaRPr>
          </a:p>
          <a:p>
            <a:pPr marL="0" indent="0">
              <a:buNone/>
            </a:pPr>
            <a:r>
              <a:rPr lang="it-IT" altLang="it-IT" sz="2400" b="1" i="1" dirty="0">
                <a:solidFill>
                  <a:srgbClr val="444444"/>
                </a:solidFill>
                <a:latin typeface="Arial Unicode MS" panose="020B0604020202020204" pitchFamily="34" charset="-128"/>
              </a:rPr>
              <a:t>a</a:t>
            </a:r>
            <a:r>
              <a:rPr kumimoji="0" lang="it-IT" altLang="it-IT" sz="2400" b="1" i="1" u="none" strike="noStrike" cap="none" normalizeH="0" baseline="0" dirty="0">
                <a:ln>
                  <a:noFill/>
                </a:ln>
                <a:solidFill>
                  <a:srgbClr val="444444"/>
                </a:solidFill>
                <a:effectLst/>
                <a:latin typeface="Arial Unicode MS" panose="020B0604020202020204" pitchFamily="34" charset="-128"/>
              </a:rPr>
              <a:t>) l'esistenza di debiti per retribuzioni scaduti da almeno trenta giorni pari a oltre la </a:t>
            </a:r>
            <a:r>
              <a:rPr kumimoji="0" lang="it-IT" altLang="it-IT" sz="2400" b="1" i="1" u="none" strike="noStrike" cap="none" normalizeH="0" baseline="0" dirty="0" err="1">
                <a:ln>
                  <a:noFill/>
                </a:ln>
                <a:solidFill>
                  <a:srgbClr val="444444"/>
                </a:solidFill>
                <a:effectLst/>
                <a:latin typeface="Arial Unicode MS" panose="020B0604020202020204" pitchFamily="34" charset="-128"/>
              </a:rPr>
              <a:t>meta'</a:t>
            </a:r>
            <a:r>
              <a:rPr kumimoji="0" lang="it-IT" altLang="it-IT" sz="2400" b="1" i="1" u="none" strike="noStrike" cap="none" normalizeH="0" baseline="0" dirty="0">
                <a:ln>
                  <a:noFill/>
                </a:ln>
                <a:solidFill>
                  <a:srgbClr val="444444"/>
                </a:solidFill>
                <a:effectLst/>
                <a:latin typeface="Arial Unicode MS" panose="020B0604020202020204" pitchFamily="34" charset="-128"/>
              </a:rPr>
              <a:t> dell'ammontare complessivo mensile delle retribuzioni; </a:t>
            </a:r>
          </a:p>
          <a:p>
            <a:pPr marL="0" indent="0">
              <a:buNone/>
            </a:pPr>
            <a:r>
              <a:rPr kumimoji="0" lang="it-IT" altLang="it-IT" sz="2400" b="1" i="1" u="none" strike="noStrike" cap="none" normalizeH="0" baseline="0" dirty="0">
                <a:ln>
                  <a:noFill/>
                </a:ln>
                <a:solidFill>
                  <a:srgbClr val="444444"/>
                </a:solidFill>
                <a:effectLst/>
                <a:latin typeface="Arial Unicode MS" panose="020B0604020202020204" pitchFamily="34" charset="-128"/>
              </a:rPr>
              <a:t>b) l'esistenza di debiti verso fornitori scaduti da almeno novanta giorni di ammontare superiore a quello dei debiti non scaduti; </a:t>
            </a:r>
          </a:p>
          <a:p>
            <a:pPr marL="0" indent="0">
              <a:buNone/>
            </a:pPr>
            <a:r>
              <a:rPr kumimoji="0" lang="it-IT" altLang="it-IT" sz="2400" b="1" i="1" u="none" strike="noStrike" cap="none" normalizeH="0" baseline="0" dirty="0">
                <a:ln>
                  <a:noFill/>
                </a:ln>
                <a:solidFill>
                  <a:srgbClr val="444444"/>
                </a:solidFill>
                <a:effectLst/>
                <a:latin typeface="Arial Unicode MS" panose="020B0604020202020204" pitchFamily="34" charset="-128"/>
              </a:rPr>
              <a:t>c) l'esistenza di esposizioni nei confronti delle banche e degli altri intermediari finanziari che siano scadute da </a:t>
            </a:r>
            <a:r>
              <a:rPr kumimoji="0" lang="it-IT" altLang="it-IT" sz="2400" b="1" i="1" u="none" strike="noStrike" cap="none" normalizeH="0" baseline="0" dirty="0" err="1">
                <a:ln>
                  <a:noFill/>
                </a:ln>
                <a:solidFill>
                  <a:srgbClr val="444444"/>
                </a:solidFill>
                <a:effectLst/>
                <a:latin typeface="Arial Unicode MS" panose="020B0604020202020204" pitchFamily="34" charset="-128"/>
              </a:rPr>
              <a:t>piu'</a:t>
            </a:r>
            <a:r>
              <a:rPr kumimoji="0" lang="it-IT" altLang="it-IT" sz="2400" b="1" i="1" u="none" strike="noStrike" cap="none" normalizeH="0" baseline="0" dirty="0">
                <a:ln>
                  <a:noFill/>
                </a:ln>
                <a:solidFill>
                  <a:srgbClr val="444444"/>
                </a:solidFill>
                <a:effectLst/>
                <a:latin typeface="Arial Unicode MS" panose="020B0604020202020204" pitchFamily="34" charset="-128"/>
              </a:rPr>
              <a:t> di sessanta giorni o che abbiano superato da almeno sessanta giorni il limite degli affidamenti ottenuti in qualunque forma </a:t>
            </a:r>
            <a:r>
              <a:rPr kumimoji="0" lang="it-IT" altLang="it-IT" sz="2400" b="1" i="1" u="none" strike="noStrike" cap="none" normalizeH="0" baseline="0" dirty="0" err="1">
                <a:ln>
                  <a:noFill/>
                </a:ln>
                <a:solidFill>
                  <a:srgbClr val="444444"/>
                </a:solidFill>
                <a:effectLst/>
                <a:latin typeface="Arial Unicode MS" panose="020B0604020202020204" pitchFamily="34" charset="-128"/>
              </a:rPr>
              <a:t>purche</a:t>
            </a:r>
            <a:r>
              <a:rPr kumimoji="0" lang="it-IT" altLang="it-IT" sz="2400" b="1" i="1" u="none" strike="noStrike" cap="none" normalizeH="0" baseline="0" dirty="0">
                <a:ln>
                  <a:noFill/>
                </a:ln>
                <a:solidFill>
                  <a:srgbClr val="444444"/>
                </a:solidFill>
                <a:effectLst/>
                <a:latin typeface="Arial Unicode MS" panose="020B0604020202020204" pitchFamily="34" charset="-128"/>
              </a:rPr>
              <a:t>' rappresentino complessivamente almeno il cinque per cento del totale delle esposizioni; </a:t>
            </a:r>
          </a:p>
          <a:p>
            <a:pPr marL="0" indent="0">
              <a:buNone/>
            </a:pPr>
            <a:r>
              <a:rPr kumimoji="0" lang="it-IT" altLang="it-IT" sz="2400" b="1" i="1" u="none" strike="noStrike" cap="none" normalizeH="0" baseline="0" dirty="0">
                <a:ln>
                  <a:noFill/>
                </a:ln>
                <a:solidFill>
                  <a:srgbClr val="444444"/>
                </a:solidFill>
                <a:effectLst/>
                <a:latin typeface="Arial Unicode MS" panose="020B0604020202020204" pitchFamily="34" charset="-128"/>
              </a:rPr>
              <a:t>d) l'esistenza di una o </a:t>
            </a:r>
            <a:r>
              <a:rPr kumimoji="0" lang="it-IT" altLang="it-IT" sz="2400" b="1" i="1" u="none" strike="noStrike" cap="none" normalizeH="0" baseline="0" dirty="0" err="1">
                <a:ln>
                  <a:noFill/>
                </a:ln>
                <a:solidFill>
                  <a:srgbClr val="444444"/>
                </a:solidFill>
                <a:effectLst/>
                <a:latin typeface="Arial Unicode MS" panose="020B0604020202020204" pitchFamily="34" charset="-128"/>
              </a:rPr>
              <a:t>piu'</a:t>
            </a:r>
            <a:r>
              <a:rPr kumimoji="0" lang="it-IT" altLang="it-IT" sz="2400" b="1" i="1" u="none" strike="noStrike" cap="none" normalizeH="0" baseline="0" dirty="0">
                <a:ln>
                  <a:noFill/>
                </a:ln>
                <a:solidFill>
                  <a:srgbClr val="444444"/>
                </a:solidFill>
                <a:effectLst/>
                <a:latin typeface="Arial Unicode MS" panose="020B0604020202020204" pitchFamily="34" charset="-128"/>
              </a:rPr>
              <a:t> delle esposizioni debitorie previste dall'articolo 25-novies, comma 1.</a:t>
            </a:r>
            <a:endParaRPr lang="it-IT" sz="2400" u="sng"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18</a:t>
            </a:fld>
            <a:endParaRPr lang="it-IT"/>
          </a:p>
        </p:txBody>
      </p:sp>
      <p:sp>
        <p:nvSpPr>
          <p:cNvPr id="5" name="Rectangle 1">
            <a:extLst>
              <a:ext uri="{FF2B5EF4-FFF2-40B4-BE49-F238E27FC236}">
                <a16:creationId xmlns:a16="http://schemas.microsoft.com/office/drawing/2014/main" id="{50987749-734C-E2BD-4ACD-1FFAA0F95698}"/>
              </a:ext>
            </a:extLst>
          </p:cNvPr>
          <p:cNvSpPr>
            <a:spLocks noChangeArrowheads="1"/>
          </p:cNvSpPr>
          <p:nvPr/>
        </p:nvSpPr>
        <p:spPr bwMode="auto">
          <a:xfrm>
            <a:off x="0" y="136267"/>
            <a:ext cx="171522"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3. </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
        <p:nvSpPr>
          <p:cNvPr id="6" name="Rectangle 1">
            <a:extLst>
              <a:ext uri="{FF2B5EF4-FFF2-40B4-BE49-F238E27FC236}">
                <a16:creationId xmlns:a16="http://schemas.microsoft.com/office/drawing/2014/main" id="{8ED5CBC2-ABF5-5EEB-ABD0-14857F854788}"/>
              </a:ext>
            </a:extLst>
          </p:cNvPr>
          <p:cNvSpPr>
            <a:spLocks noChangeArrowheads="1"/>
          </p:cNvSpPr>
          <p:nvPr/>
        </p:nvSpPr>
        <p:spPr bwMode="auto">
          <a:xfrm>
            <a:off x="0" y="136267"/>
            <a:ext cx="84960"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a</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725387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3600" dirty="0">
                <a:solidFill>
                  <a:srgbClr val="0070C0"/>
                </a:solidFill>
              </a:rPr>
            </a:br>
            <a:r>
              <a:rPr lang="it-IT" sz="3200" dirty="0">
                <a:solidFill>
                  <a:srgbClr val="0070C0"/>
                </a:solidFill>
              </a:rPr>
              <a:t> </a:t>
            </a:r>
            <a:r>
              <a:rPr lang="it-IT" sz="2800" dirty="0">
                <a:solidFill>
                  <a:srgbClr val="0070C0"/>
                </a:solidFill>
              </a:rPr>
              <a:t>Il codice della crisi d’impresa </a:t>
            </a:r>
            <a:r>
              <a:rPr lang="it-IT" sz="2800" dirty="0" err="1">
                <a:solidFill>
                  <a:srgbClr val="0070C0"/>
                </a:solidFill>
              </a:rPr>
              <a:t>–aspetti</a:t>
            </a:r>
            <a:r>
              <a:rPr lang="it-IT" sz="2800" dirty="0">
                <a:solidFill>
                  <a:srgbClr val="0070C0"/>
                </a:solidFill>
              </a:rPr>
              <a:t> legati alla revisione dei conti</a:t>
            </a:r>
            <a:r>
              <a:rPr lang="it-IT" sz="2800" dirty="0"/>
              <a:t> </a:t>
            </a:r>
            <a:endParaRPr lang="it-IT" dirty="0"/>
          </a:p>
        </p:txBody>
      </p:sp>
      <p:sp>
        <p:nvSpPr>
          <p:cNvPr id="3" name="Segnaposto contenuto 2"/>
          <p:cNvSpPr>
            <a:spLocks noGrp="1"/>
          </p:cNvSpPr>
          <p:nvPr>
            <p:ph sz="quarter" idx="1"/>
          </p:nvPr>
        </p:nvSpPr>
        <p:spPr/>
        <p:txBody>
          <a:bodyPr>
            <a:normAutofit fontScale="92500" lnSpcReduction="20000"/>
          </a:bodyPr>
          <a:lstStyle/>
          <a:p>
            <a:pPr marL="0" indent="0">
              <a:buNone/>
            </a:pPr>
            <a:r>
              <a:rPr kumimoji="0" lang="it-IT" altLang="it-IT" sz="2800" b="1" i="1" u="none" strike="noStrike" cap="none" normalizeH="0" baseline="0" dirty="0">
                <a:ln>
                  <a:noFill/>
                </a:ln>
                <a:solidFill>
                  <a:srgbClr val="444444"/>
                </a:solidFill>
                <a:effectLst/>
                <a:latin typeface="Arial Unicode MS" panose="020B0604020202020204" pitchFamily="34" charset="-128"/>
              </a:rPr>
              <a:t>Art. 3, comma 4 CCII SEGNALI DI CRISI:</a:t>
            </a:r>
          </a:p>
          <a:p>
            <a:pPr marL="0" indent="0">
              <a:buNone/>
            </a:pPr>
            <a:endParaRPr kumimoji="0" lang="it-IT" altLang="it-IT" sz="2800" b="1" i="1" u="none" strike="noStrike" cap="none" normalizeH="0" baseline="0" dirty="0">
              <a:ln>
                <a:noFill/>
              </a:ln>
              <a:solidFill>
                <a:srgbClr val="444444"/>
              </a:solidFill>
              <a:effectLst/>
              <a:latin typeface="Arial Unicode MS" panose="020B0604020202020204" pitchFamily="34" charset="-128"/>
            </a:endParaRPr>
          </a:p>
          <a:p>
            <a:pPr marL="0" indent="0">
              <a:buNone/>
            </a:pPr>
            <a:r>
              <a:rPr lang="it-IT" sz="2800" b="1" i="1" dirty="0">
                <a:solidFill>
                  <a:srgbClr val="FF0000"/>
                </a:solidFill>
                <a:latin typeface="Arial Unicode MS" panose="020B0604020202020204" pitchFamily="34" charset="-128"/>
              </a:rPr>
              <a:t>DEBITI PER RETRIBUZIONI SCADUTI DA ALMENO 30 GIORNI &gt;  META’ DELL’AMMONTARE DELLE RETIBUZIONI DI UN MESE</a:t>
            </a:r>
          </a:p>
          <a:p>
            <a:pPr marL="0" indent="0">
              <a:buNone/>
            </a:pPr>
            <a:endParaRPr lang="it-IT" sz="2800" b="1" i="1" dirty="0">
              <a:solidFill>
                <a:srgbClr val="444444"/>
              </a:solidFill>
              <a:latin typeface="Arial Unicode MS" panose="020B0604020202020204" pitchFamily="34" charset="-128"/>
            </a:endParaRPr>
          </a:p>
          <a:p>
            <a:pPr marL="0" indent="0" algn="just">
              <a:spcAft>
                <a:spcPts val="1000"/>
              </a:spcAft>
              <a:buNone/>
            </a:pPr>
            <a:r>
              <a:rPr lang="it-IT" sz="1600" dirty="0">
                <a:latin typeface="Tahoma" panose="020B0604030504040204" pitchFamily="34" charset="0"/>
                <a:ea typeface="Times New Roman" panose="02020603050405020304" pitchFamily="18" charset="0"/>
              </a:rPr>
              <a:t>S</a:t>
            </a:r>
            <a:r>
              <a:rPr lang="it-IT" sz="2400" dirty="0">
                <a:effectLst/>
                <a:latin typeface="Tahoma" panose="020B0604030504040204" pitchFamily="34" charset="0"/>
                <a:ea typeface="Times New Roman" panose="02020603050405020304" pitchFamily="18" charset="0"/>
              </a:rPr>
              <a:t>i tratta di un segnale che può essere ritratto agevolmente dalla contabilità aziendale. Occorre cioè che l’azienda   quantifichi l’importo dovuto ai dipendenti per le retribuzioni di un mese.</a:t>
            </a:r>
            <a:endParaRPr lang="it-IT" sz="2400" dirty="0">
              <a:effectLst/>
              <a:latin typeface="Times New Roman" panose="02020603050405020304" pitchFamily="18" charset="0"/>
              <a:ea typeface="Times New Roman" panose="02020603050405020304" pitchFamily="18" charset="0"/>
            </a:endParaRPr>
          </a:p>
          <a:p>
            <a:pPr algn="just">
              <a:spcAft>
                <a:spcPts val="1000"/>
              </a:spcAft>
            </a:pPr>
            <a:r>
              <a:rPr lang="it-IT" sz="2400" dirty="0">
                <a:effectLst/>
                <a:latin typeface="Tahoma" panose="020B0604030504040204" pitchFamily="34" charset="0"/>
                <a:ea typeface="Times New Roman" panose="02020603050405020304" pitchFamily="18" charset="0"/>
              </a:rPr>
              <a:t>Retribuzioni mensili: 100</a:t>
            </a:r>
            <a:endParaRPr lang="it-IT" sz="2400" dirty="0">
              <a:effectLst/>
              <a:latin typeface="Times New Roman" panose="02020603050405020304" pitchFamily="18" charset="0"/>
              <a:ea typeface="Times New Roman" panose="02020603050405020304" pitchFamily="18" charset="0"/>
            </a:endParaRPr>
          </a:p>
          <a:p>
            <a:pPr algn="just">
              <a:spcAft>
                <a:spcPts val="1000"/>
              </a:spcAft>
            </a:pPr>
            <a:r>
              <a:rPr lang="it-IT" sz="2400" dirty="0">
                <a:effectLst/>
                <a:latin typeface="Tahoma" panose="020B0604030504040204" pitchFamily="34" charset="0"/>
                <a:ea typeface="Times New Roman" panose="02020603050405020304" pitchFamily="18" charset="0"/>
              </a:rPr>
              <a:t>Retribuzioni di aprile non pagate: 55</a:t>
            </a:r>
            <a:endParaRPr lang="it-IT" sz="2400" dirty="0">
              <a:effectLst/>
              <a:latin typeface="Times New Roman" panose="02020603050405020304" pitchFamily="18" charset="0"/>
              <a:ea typeface="Times New Roman" panose="02020603050405020304" pitchFamily="18" charset="0"/>
            </a:endParaRPr>
          </a:p>
          <a:p>
            <a:pPr algn="just">
              <a:spcAft>
                <a:spcPts val="1000"/>
              </a:spcAft>
            </a:pPr>
            <a:r>
              <a:rPr lang="it-IT" sz="2400" dirty="0">
                <a:effectLst/>
                <a:latin typeface="Tahoma" panose="020B0604030504040204" pitchFamily="34" charset="0"/>
                <a:ea typeface="Times New Roman" panose="02020603050405020304" pitchFamily="18" charset="0"/>
              </a:rPr>
              <a:t>Primo giugno: emersione del segnale</a:t>
            </a:r>
            <a:endParaRPr lang="it-IT" sz="2400" dirty="0">
              <a:effectLst/>
              <a:latin typeface="Times New Roman" panose="02020603050405020304" pitchFamily="18" charset="0"/>
              <a:ea typeface="Times New Roman" panose="02020603050405020304" pitchFamily="18" charset="0"/>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19</a:t>
            </a:fld>
            <a:endParaRPr lang="it-IT"/>
          </a:p>
        </p:txBody>
      </p:sp>
      <p:sp>
        <p:nvSpPr>
          <p:cNvPr id="5" name="Rectangle 1">
            <a:extLst>
              <a:ext uri="{FF2B5EF4-FFF2-40B4-BE49-F238E27FC236}">
                <a16:creationId xmlns:a16="http://schemas.microsoft.com/office/drawing/2014/main" id="{50987749-734C-E2BD-4ACD-1FFAA0F95698}"/>
              </a:ext>
            </a:extLst>
          </p:cNvPr>
          <p:cNvSpPr>
            <a:spLocks noChangeArrowheads="1"/>
          </p:cNvSpPr>
          <p:nvPr/>
        </p:nvSpPr>
        <p:spPr bwMode="auto">
          <a:xfrm>
            <a:off x="0" y="136267"/>
            <a:ext cx="171522"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3. </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
        <p:nvSpPr>
          <p:cNvPr id="6" name="Rectangle 1">
            <a:extLst>
              <a:ext uri="{FF2B5EF4-FFF2-40B4-BE49-F238E27FC236}">
                <a16:creationId xmlns:a16="http://schemas.microsoft.com/office/drawing/2014/main" id="{8ED5CBC2-ABF5-5EEB-ABD0-14857F854788}"/>
              </a:ext>
            </a:extLst>
          </p:cNvPr>
          <p:cNvSpPr>
            <a:spLocks noChangeArrowheads="1"/>
          </p:cNvSpPr>
          <p:nvPr/>
        </p:nvSpPr>
        <p:spPr bwMode="auto">
          <a:xfrm>
            <a:off x="0" y="136267"/>
            <a:ext cx="84960"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a</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84138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Assetti organizzativi e amministrativo - contabili</a:t>
            </a:r>
            <a:endParaRPr lang="it-IT" dirty="0"/>
          </a:p>
        </p:txBody>
      </p:sp>
      <p:sp>
        <p:nvSpPr>
          <p:cNvPr id="3" name="Segnaposto contenuto 2"/>
          <p:cNvSpPr>
            <a:spLocks noGrp="1"/>
          </p:cNvSpPr>
          <p:nvPr>
            <p:ph sz="quarter" idx="1"/>
          </p:nvPr>
        </p:nvSpPr>
        <p:spPr>
          <a:xfrm>
            <a:off x="566928" y="1467697"/>
            <a:ext cx="8503920" cy="4572000"/>
          </a:xfrm>
        </p:spPr>
        <p:txBody>
          <a:bodyPr>
            <a:noAutofit/>
          </a:bodyPr>
          <a:lstStyle/>
          <a:p>
            <a:pPr>
              <a:defRPr/>
            </a:pPr>
            <a:r>
              <a:rPr lang="it-IT" altLang="en-US" sz="2400" dirty="0">
                <a:latin typeface="Arial" pitchFamily="34" charset="0"/>
                <a:cs typeface="Arial" pitchFamily="34" charset="0"/>
              </a:rPr>
              <a:t>Art. 2086 c.c. nuovo secondo comma</a:t>
            </a:r>
          </a:p>
          <a:p>
            <a:pPr>
              <a:defRPr/>
            </a:pPr>
            <a:endParaRPr lang="it-IT" altLang="en-US" sz="2400" dirty="0">
              <a:latin typeface="Arial" pitchFamily="34" charset="0"/>
              <a:cs typeface="Arial" pitchFamily="34" charset="0"/>
            </a:endParaRPr>
          </a:p>
          <a:p>
            <a:pPr>
              <a:buNone/>
            </a:pPr>
            <a:r>
              <a:rPr lang="it-IT" sz="2400" dirty="0">
                <a:latin typeface="Arial" pitchFamily="34" charset="0"/>
                <a:cs typeface="Arial" pitchFamily="34" charset="0"/>
              </a:rPr>
              <a:t>«L’imprenditore, che operi in forma societaria o </a:t>
            </a:r>
            <a:r>
              <a:rPr lang="it-IT" sz="2400" dirty="0" err="1">
                <a:latin typeface="Arial" pitchFamily="34" charset="0"/>
                <a:cs typeface="Arial" pitchFamily="34" charset="0"/>
              </a:rPr>
              <a:t>collettiva,ha</a:t>
            </a:r>
            <a:r>
              <a:rPr lang="it-IT" sz="2400" dirty="0">
                <a:latin typeface="Arial" pitchFamily="34" charset="0"/>
                <a:cs typeface="Arial" pitchFamily="34" charset="0"/>
              </a:rPr>
              <a:t> il dovere di istituire un </a:t>
            </a:r>
            <a:r>
              <a:rPr lang="it-IT" sz="2400" b="1" dirty="0">
                <a:solidFill>
                  <a:srgbClr val="FF0000"/>
                </a:solidFill>
                <a:latin typeface="Arial" pitchFamily="34" charset="0"/>
                <a:cs typeface="Arial" pitchFamily="34" charset="0"/>
              </a:rPr>
              <a:t>assetto organizzativo, amministrativo e contabile</a:t>
            </a:r>
            <a:r>
              <a:rPr lang="it-IT" sz="2400" dirty="0">
                <a:latin typeface="Arial" pitchFamily="34" charset="0"/>
                <a:cs typeface="Arial" pitchFamily="34" charset="0"/>
              </a:rPr>
              <a:t> </a:t>
            </a:r>
            <a:r>
              <a:rPr lang="it-IT" sz="2400" b="1" dirty="0">
                <a:latin typeface="Arial" pitchFamily="34" charset="0"/>
                <a:cs typeface="Arial" pitchFamily="34" charset="0"/>
              </a:rPr>
              <a:t>adeguato alla natura e alle dimensioni dell’impresa, </a:t>
            </a:r>
            <a:r>
              <a:rPr lang="it-IT" sz="2400" u="sng" dirty="0">
                <a:latin typeface="Arial" pitchFamily="34" charset="0"/>
                <a:cs typeface="Arial" pitchFamily="34" charset="0"/>
              </a:rPr>
              <a:t>anche in funzione della rilevazione tempestiva della crisi dell’impresa e della perdita della continuità aziendale</a:t>
            </a:r>
            <a:r>
              <a:rPr lang="it-IT" sz="2400" dirty="0">
                <a:latin typeface="Arial" pitchFamily="34" charset="0"/>
                <a:cs typeface="Arial" pitchFamily="34" charset="0"/>
              </a:rPr>
              <a:t>, </a:t>
            </a:r>
            <a:r>
              <a:rPr lang="it-IT" sz="2400" dirty="0">
                <a:effectLst>
                  <a:outerShdw blurRad="38100" dist="38100" dir="2700000" algn="tl">
                    <a:srgbClr val="000000">
                      <a:alpha val="43137"/>
                    </a:srgbClr>
                  </a:outerShdw>
                </a:effectLst>
                <a:latin typeface="Arial" pitchFamily="34" charset="0"/>
                <a:cs typeface="Arial" pitchFamily="34" charset="0"/>
              </a:rPr>
              <a:t>nonché di attivarsi senza indugio per l’adozione e l’attuazione di uno degli strumenti previsti dall’ordinamento per il superamento della crisi e il recupero della continuità aziendale»</a:t>
            </a:r>
            <a:r>
              <a:rPr lang="it-IT" sz="2400" dirty="0">
                <a:latin typeface="Arial" pitchFamily="34" charset="0"/>
                <a:cs typeface="Arial" pitchFamily="34" charset="0"/>
              </a:rPr>
              <a:t>.</a:t>
            </a: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2</a:t>
            </a:fld>
            <a:endParaRPr lang="it-IT"/>
          </a:p>
        </p:txBody>
      </p:sp>
      <p:sp>
        <p:nvSpPr>
          <p:cNvPr id="5" name="Rectangle 1">
            <a:extLst>
              <a:ext uri="{FF2B5EF4-FFF2-40B4-BE49-F238E27FC236}">
                <a16:creationId xmlns:a16="http://schemas.microsoft.com/office/drawing/2014/main" id="{65069454-7213-2E3F-A32F-DE91E05DA8BB}"/>
              </a:ext>
            </a:extLst>
          </p:cNvPr>
          <p:cNvSpPr>
            <a:spLocks noChangeArrowheads="1"/>
          </p:cNvSpPr>
          <p:nvPr/>
        </p:nvSpPr>
        <p:spPr bwMode="auto">
          <a:xfrm>
            <a:off x="0" y="90100"/>
            <a:ext cx="6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403543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3600" dirty="0">
                <a:solidFill>
                  <a:srgbClr val="0070C0"/>
                </a:solidFill>
              </a:rPr>
            </a:br>
            <a:r>
              <a:rPr lang="it-IT" sz="3200" dirty="0">
                <a:solidFill>
                  <a:srgbClr val="0070C0"/>
                </a:solidFill>
              </a:rPr>
              <a:t> </a:t>
            </a:r>
            <a:r>
              <a:rPr lang="it-IT" sz="2800" dirty="0">
                <a:solidFill>
                  <a:srgbClr val="0070C0"/>
                </a:solidFill>
              </a:rPr>
              <a:t>Il codice della crisi d’impresa </a:t>
            </a:r>
            <a:r>
              <a:rPr lang="it-IT" sz="2800" dirty="0" err="1">
                <a:solidFill>
                  <a:srgbClr val="0070C0"/>
                </a:solidFill>
              </a:rPr>
              <a:t>–aspetti</a:t>
            </a:r>
            <a:r>
              <a:rPr lang="it-IT" sz="2800" dirty="0">
                <a:solidFill>
                  <a:srgbClr val="0070C0"/>
                </a:solidFill>
              </a:rPr>
              <a:t> legati alla revisione dei conti</a:t>
            </a:r>
            <a:r>
              <a:rPr lang="it-IT" sz="2800" dirty="0"/>
              <a:t> </a:t>
            </a:r>
            <a:endParaRPr lang="it-IT" dirty="0"/>
          </a:p>
        </p:txBody>
      </p:sp>
      <p:sp>
        <p:nvSpPr>
          <p:cNvPr id="3" name="Segnaposto contenuto 2"/>
          <p:cNvSpPr>
            <a:spLocks noGrp="1"/>
          </p:cNvSpPr>
          <p:nvPr>
            <p:ph sz="quarter" idx="1"/>
          </p:nvPr>
        </p:nvSpPr>
        <p:spPr/>
        <p:txBody>
          <a:bodyPr>
            <a:normAutofit fontScale="70000" lnSpcReduction="20000"/>
          </a:bodyPr>
          <a:lstStyle/>
          <a:p>
            <a:pPr marL="0" indent="0">
              <a:buNone/>
            </a:pPr>
            <a:r>
              <a:rPr kumimoji="0" lang="it-IT" altLang="it-IT" sz="3200" b="1" i="1" u="none" strike="noStrike" cap="none" normalizeH="0" baseline="0" dirty="0">
                <a:ln>
                  <a:noFill/>
                </a:ln>
                <a:solidFill>
                  <a:srgbClr val="444444"/>
                </a:solidFill>
                <a:effectLst/>
                <a:latin typeface="Arial Unicode MS" panose="020B0604020202020204" pitchFamily="34" charset="-128"/>
              </a:rPr>
              <a:t>Art. 3, comma 4 CCII SEGNALI DI CRISI:</a:t>
            </a:r>
          </a:p>
          <a:p>
            <a:pPr marL="0" indent="0">
              <a:buNone/>
            </a:pPr>
            <a:endParaRPr kumimoji="0" lang="it-IT" altLang="it-IT" sz="3200" b="1" i="1" u="none" strike="noStrike" cap="none" normalizeH="0" baseline="0" dirty="0">
              <a:ln>
                <a:noFill/>
              </a:ln>
              <a:solidFill>
                <a:srgbClr val="444444"/>
              </a:solidFill>
              <a:effectLst/>
              <a:latin typeface="Arial Unicode MS" panose="020B0604020202020204" pitchFamily="34" charset="-128"/>
            </a:endParaRPr>
          </a:p>
          <a:p>
            <a:pPr marL="0" indent="0">
              <a:buNone/>
            </a:pPr>
            <a:r>
              <a:rPr kumimoji="0" lang="it-IT" altLang="it-IT" sz="3200" b="1" i="1" u="none" strike="noStrike" cap="none" normalizeH="0" baseline="0" dirty="0">
                <a:ln>
                  <a:noFill/>
                </a:ln>
                <a:solidFill>
                  <a:srgbClr val="FF0000"/>
                </a:solidFill>
                <a:effectLst/>
                <a:latin typeface="Arial Unicode MS" panose="020B0604020202020204" pitchFamily="34" charset="-128"/>
              </a:rPr>
              <a:t>DEBITI VERSO FORNITORI SCADUTI DA OLTRE 90 GG &gt;</a:t>
            </a:r>
          </a:p>
          <a:p>
            <a:pPr marL="0" indent="0">
              <a:buNone/>
            </a:pPr>
            <a:r>
              <a:rPr kumimoji="0" lang="it-IT" altLang="it-IT" sz="3200" b="1" i="1" u="none" strike="noStrike" cap="none" normalizeH="0" baseline="0" dirty="0">
                <a:ln>
                  <a:noFill/>
                </a:ln>
                <a:solidFill>
                  <a:srgbClr val="FF0000"/>
                </a:solidFill>
                <a:effectLst/>
                <a:latin typeface="Arial Unicode MS" panose="020B0604020202020204" pitchFamily="34" charset="-128"/>
              </a:rPr>
              <a:t>DEBITI VERSO FORNITORI NON SCADUTI</a:t>
            </a:r>
          </a:p>
          <a:p>
            <a:pPr marL="0" indent="0" algn="just">
              <a:spcAft>
                <a:spcPts val="1000"/>
              </a:spcAft>
              <a:buNone/>
            </a:pPr>
            <a:r>
              <a:rPr lang="it-IT" sz="2800" dirty="0">
                <a:effectLst/>
                <a:latin typeface="Tahoma" panose="020B0604030504040204" pitchFamily="34" charset="0"/>
                <a:ea typeface="Times New Roman" panose="02020603050405020304" pitchFamily="18" charset="0"/>
              </a:rPr>
              <a:t>Questo segnale </a:t>
            </a:r>
            <a:r>
              <a:rPr lang="it-IT" sz="2800" b="1" dirty="0">
                <a:effectLst/>
                <a:latin typeface="Tahoma" panose="020B0604030504040204" pitchFamily="34" charset="0"/>
                <a:ea typeface="Times New Roman" panose="02020603050405020304" pitchFamily="18" charset="0"/>
              </a:rPr>
              <a:t>non</a:t>
            </a:r>
            <a:r>
              <a:rPr lang="it-IT" sz="2800" dirty="0">
                <a:effectLst/>
                <a:latin typeface="Tahoma" panose="020B0604030504040204" pitchFamily="34" charset="0"/>
                <a:ea typeface="Times New Roman" panose="02020603050405020304" pitchFamily="18" charset="0"/>
              </a:rPr>
              <a:t> può semplicemente essere ritratto dalla ordinaria contabilità dell’azienda.</a:t>
            </a:r>
            <a:endParaRPr lang="it-IT" sz="2800" dirty="0">
              <a:effectLst/>
              <a:latin typeface="Times New Roman" panose="02020603050405020304" pitchFamily="18" charset="0"/>
              <a:ea typeface="Times New Roman" panose="02020603050405020304" pitchFamily="18" charset="0"/>
            </a:endParaRPr>
          </a:p>
          <a:p>
            <a:pPr marL="0" indent="0" algn="just">
              <a:spcAft>
                <a:spcPts val="1000"/>
              </a:spcAft>
              <a:buNone/>
            </a:pPr>
            <a:r>
              <a:rPr lang="it-IT" sz="2800" dirty="0">
                <a:effectLst/>
                <a:latin typeface="Tahoma" panose="020B0604030504040204" pitchFamily="34" charset="0"/>
                <a:ea typeface="Times New Roman" panose="02020603050405020304" pitchFamily="18" charset="0"/>
              </a:rPr>
              <a:t>Per poter verificare se tale </a:t>
            </a:r>
            <a:r>
              <a:rPr lang="it-IT" sz="2800" i="1" dirty="0" err="1">
                <a:effectLst/>
                <a:latin typeface="Tahoma" panose="020B0604030504040204" pitchFamily="34" charset="0"/>
                <a:ea typeface="Times New Roman" panose="02020603050405020304" pitchFamily="18" charset="0"/>
              </a:rPr>
              <a:t>alert</a:t>
            </a:r>
            <a:r>
              <a:rPr lang="it-IT" sz="2800" dirty="0">
                <a:effectLst/>
                <a:latin typeface="Tahoma" panose="020B0604030504040204" pitchFamily="34" charset="0"/>
                <a:ea typeface="Times New Roman" panose="02020603050405020304" pitchFamily="18" charset="0"/>
              </a:rPr>
              <a:t> è scattato, occorre infatti che l’azienda abbia a disposizione le seguenti informazioni:</a:t>
            </a:r>
          </a:p>
          <a:p>
            <a:pPr marL="285750" indent="-285750" algn="just">
              <a:spcAft>
                <a:spcPts val="1000"/>
              </a:spcAft>
              <a:buFont typeface="Arial" panose="020B0604020202020204" pitchFamily="34" charset="0"/>
              <a:buChar char="•"/>
            </a:pPr>
            <a:r>
              <a:rPr lang="it-IT" sz="2800" dirty="0">
                <a:effectLst/>
                <a:latin typeface="Tahoma" panose="020B0604030504040204" pitchFamily="34" charset="0"/>
                <a:ea typeface="Calibri" panose="020F0502020204030204" pitchFamily="34" charset="0"/>
                <a:cs typeface="Times New Roman" panose="02020603050405020304" pitchFamily="18" charset="0"/>
              </a:rPr>
              <a:t>ammontare dei debiti verso fornitori (dato desumibile dalle schede contabili)</a:t>
            </a:r>
            <a:endParaRPr lang="it-IT" sz="20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it-IT" sz="2800" dirty="0">
                <a:effectLst/>
                <a:latin typeface="Calibri" panose="020F0502020204030204" pitchFamily="34" charset="0"/>
                <a:ea typeface="Calibri" panose="020F0502020204030204" pitchFamily="34" charset="0"/>
                <a:cs typeface="Times New Roman" panose="02020603050405020304" pitchFamily="18" charset="0"/>
              </a:rPr>
              <a:t>S</a:t>
            </a:r>
            <a:r>
              <a:rPr lang="it-IT" sz="2800" dirty="0">
                <a:effectLst/>
                <a:latin typeface="Tahoma" panose="020B0604030504040204" pitchFamily="34" charset="0"/>
                <a:ea typeface="Calibri" panose="020F0502020204030204" pitchFamily="34" charset="0"/>
                <a:cs typeface="Times New Roman" panose="02020603050405020304" pitchFamily="18" charset="0"/>
              </a:rPr>
              <a:t>cadenza dei debiti verso fornitori (dato extracontabile, desumibile dalle fatture, se vi è indicata la scadenza del pagamento o, comunque da altri elementi, come i contratti, gli ordinativi, sempre se esistenti)</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1000"/>
              </a:spcAft>
            </a:pPr>
            <a:endParaRPr lang="it-IT" sz="2400" dirty="0">
              <a:effectLst/>
              <a:latin typeface="Times New Roman" panose="02020603050405020304" pitchFamily="18" charset="0"/>
              <a:ea typeface="Times New Roman" panose="02020603050405020304" pitchFamily="18" charset="0"/>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20</a:t>
            </a:fld>
            <a:endParaRPr lang="it-IT"/>
          </a:p>
        </p:txBody>
      </p:sp>
      <p:sp>
        <p:nvSpPr>
          <p:cNvPr id="5" name="Rectangle 1">
            <a:extLst>
              <a:ext uri="{FF2B5EF4-FFF2-40B4-BE49-F238E27FC236}">
                <a16:creationId xmlns:a16="http://schemas.microsoft.com/office/drawing/2014/main" id="{50987749-734C-E2BD-4ACD-1FFAA0F95698}"/>
              </a:ext>
            </a:extLst>
          </p:cNvPr>
          <p:cNvSpPr>
            <a:spLocks noChangeArrowheads="1"/>
          </p:cNvSpPr>
          <p:nvPr/>
        </p:nvSpPr>
        <p:spPr bwMode="auto">
          <a:xfrm>
            <a:off x="0" y="136267"/>
            <a:ext cx="171522"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3. </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
        <p:nvSpPr>
          <p:cNvPr id="6" name="Rectangle 1">
            <a:extLst>
              <a:ext uri="{FF2B5EF4-FFF2-40B4-BE49-F238E27FC236}">
                <a16:creationId xmlns:a16="http://schemas.microsoft.com/office/drawing/2014/main" id="{8ED5CBC2-ABF5-5EEB-ABD0-14857F854788}"/>
              </a:ext>
            </a:extLst>
          </p:cNvPr>
          <p:cNvSpPr>
            <a:spLocks noChangeArrowheads="1"/>
          </p:cNvSpPr>
          <p:nvPr/>
        </p:nvSpPr>
        <p:spPr bwMode="auto">
          <a:xfrm>
            <a:off x="0" y="136267"/>
            <a:ext cx="84960"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a</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564145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3600" dirty="0">
                <a:solidFill>
                  <a:srgbClr val="0070C0"/>
                </a:solidFill>
              </a:rPr>
            </a:br>
            <a:r>
              <a:rPr lang="it-IT" sz="3200" dirty="0">
                <a:solidFill>
                  <a:srgbClr val="0070C0"/>
                </a:solidFill>
              </a:rPr>
              <a:t> </a:t>
            </a:r>
            <a:r>
              <a:rPr lang="it-IT" sz="2800" dirty="0">
                <a:solidFill>
                  <a:srgbClr val="0070C0"/>
                </a:solidFill>
              </a:rPr>
              <a:t>Il codice della crisi d’impresa </a:t>
            </a:r>
            <a:r>
              <a:rPr lang="it-IT" sz="2800" dirty="0" err="1">
                <a:solidFill>
                  <a:srgbClr val="0070C0"/>
                </a:solidFill>
              </a:rPr>
              <a:t>–aspetti</a:t>
            </a:r>
            <a:r>
              <a:rPr lang="it-IT" sz="2800" dirty="0">
                <a:solidFill>
                  <a:srgbClr val="0070C0"/>
                </a:solidFill>
              </a:rPr>
              <a:t> legati alla revisione dei conti</a:t>
            </a:r>
            <a:r>
              <a:rPr lang="it-IT" sz="2800" dirty="0"/>
              <a:t> </a:t>
            </a:r>
            <a:endParaRPr lang="it-IT" dirty="0"/>
          </a:p>
        </p:txBody>
      </p:sp>
      <p:sp>
        <p:nvSpPr>
          <p:cNvPr id="3" name="Segnaposto contenuto 2"/>
          <p:cNvSpPr>
            <a:spLocks noGrp="1"/>
          </p:cNvSpPr>
          <p:nvPr>
            <p:ph sz="quarter" idx="1"/>
          </p:nvPr>
        </p:nvSpPr>
        <p:spPr/>
        <p:txBody>
          <a:bodyPr>
            <a:normAutofit fontScale="62500" lnSpcReduction="20000"/>
          </a:bodyPr>
          <a:lstStyle/>
          <a:p>
            <a:pPr marL="0" indent="0">
              <a:buNone/>
            </a:pPr>
            <a:r>
              <a:rPr kumimoji="0" lang="it-IT" altLang="it-IT" sz="3600" b="1" i="1" u="none" strike="noStrike" cap="none" normalizeH="0" baseline="0" dirty="0">
                <a:ln>
                  <a:noFill/>
                </a:ln>
                <a:solidFill>
                  <a:srgbClr val="444444"/>
                </a:solidFill>
                <a:effectLst/>
                <a:latin typeface="Arial Unicode MS" panose="020B0604020202020204" pitchFamily="34" charset="-128"/>
              </a:rPr>
              <a:t>Art. 3, comma 4 CCII SEGNALI DI CRISI:</a:t>
            </a:r>
          </a:p>
          <a:p>
            <a:pPr marL="0" indent="0">
              <a:buNone/>
            </a:pPr>
            <a:endParaRPr kumimoji="0" lang="it-IT" altLang="it-IT" sz="3600" b="1" i="1" u="none" strike="noStrike" cap="none" normalizeH="0" baseline="0" dirty="0">
              <a:ln>
                <a:noFill/>
              </a:ln>
              <a:solidFill>
                <a:srgbClr val="444444"/>
              </a:solidFill>
              <a:effectLst/>
              <a:latin typeface="Arial Unicode MS" panose="020B0604020202020204" pitchFamily="34" charset="-128"/>
            </a:endParaRPr>
          </a:p>
          <a:p>
            <a:pPr marL="0" indent="0">
              <a:buNone/>
            </a:pPr>
            <a:r>
              <a:rPr kumimoji="0" lang="it-IT" altLang="it-IT" sz="3600" b="1" i="1" u="none" strike="noStrike" cap="none" normalizeH="0" baseline="0" dirty="0">
                <a:ln>
                  <a:noFill/>
                </a:ln>
                <a:solidFill>
                  <a:srgbClr val="FF0000"/>
                </a:solidFill>
                <a:effectLst/>
                <a:latin typeface="Arial Unicode MS" panose="020B0604020202020204" pitchFamily="34" charset="-128"/>
              </a:rPr>
              <a:t>ESPOSIZIONI VERSO BANCHE SCADUTE DA PIU’ DI 60 GG  o</a:t>
            </a:r>
          </a:p>
          <a:p>
            <a:pPr marL="0" indent="0">
              <a:buNone/>
            </a:pPr>
            <a:r>
              <a:rPr lang="it-IT" altLang="it-IT" sz="3600" b="1" i="1" dirty="0">
                <a:solidFill>
                  <a:srgbClr val="FF0000"/>
                </a:solidFill>
                <a:latin typeface="Arial Unicode MS" panose="020B0604020202020204" pitchFamily="34" charset="-128"/>
              </a:rPr>
              <a:t>ABBIANO SUPERATO DA OLTRE 60 GG IL LIMITE</a:t>
            </a:r>
          </a:p>
          <a:p>
            <a:pPr marL="0" indent="0">
              <a:buNone/>
            </a:pPr>
            <a:r>
              <a:rPr kumimoji="0" lang="it-IT" altLang="it-IT" sz="3600" b="1" i="1" u="none" strike="noStrike" cap="none" normalizeH="0" baseline="0" dirty="0">
                <a:ln>
                  <a:noFill/>
                </a:ln>
                <a:solidFill>
                  <a:srgbClr val="FF0000"/>
                </a:solidFill>
                <a:effectLst/>
                <a:latin typeface="Arial Unicode MS" panose="020B0604020202020204" pitchFamily="34" charset="-128"/>
              </a:rPr>
              <a:t>PURCHE’ &gt; 5% TOTALE DELLE ESPOSIZIONI</a:t>
            </a:r>
          </a:p>
          <a:p>
            <a:pPr algn="just">
              <a:spcAft>
                <a:spcPts val="1000"/>
              </a:spcAft>
            </a:pPr>
            <a:endParaRPr lang="it-IT" sz="3200" dirty="0">
              <a:effectLst/>
              <a:latin typeface="Tahoma" panose="020B0604030504040204" pitchFamily="34" charset="0"/>
              <a:ea typeface="Times New Roman" panose="02020603050405020304" pitchFamily="18" charset="0"/>
            </a:endParaRPr>
          </a:p>
          <a:p>
            <a:pPr algn="just">
              <a:spcAft>
                <a:spcPts val="1000"/>
              </a:spcAft>
            </a:pPr>
            <a:r>
              <a:rPr lang="it-IT" sz="3200" dirty="0">
                <a:effectLst/>
                <a:latin typeface="Tahoma" panose="020B0604030504040204" pitchFamily="34" charset="0"/>
                <a:ea typeface="Times New Roman" panose="02020603050405020304" pitchFamily="18" charset="0"/>
              </a:rPr>
              <a:t>Questo segnale è la combinazione di dati extracontabili (esposizioni verso le banche o verso gli altri intermediari finanziari scaduti da oltre 60 giorni o fuori fido da oltre 60 giorni) e del dato contabile del totale delle esposizioni.</a:t>
            </a:r>
          </a:p>
          <a:p>
            <a:pPr algn="just">
              <a:spcAft>
                <a:spcPts val="1000"/>
              </a:spcAft>
            </a:pPr>
            <a:r>
              <a:rPr lang="it-IT" sz="3200" i="1" dirty="0">
                <a:effectLst/>
                <a:latin typeface="Tahoma" panose="020B0604030504040204" pitchFamily="34" charset="0"/>
                <a:ea typeface="Times New Roman" panose="02020603050405020304" pitchFamily="18" charset="0"/>
              </a:rPr>
              <a:t>Qualora al 30/4/2023 il totale delle esposizioni ammonti a 100 e la società sia fuori fido da prima del 28/2/2023, con un’esposizione di 6, si avrà il verificarsi della situazione di allarme.</a:t>
            </a:r>
            <a:endParaRPr lang="it-IT" sz="3200" i="1" dirty="0">
              <a:effectLst/>
              <a:latin typeface="Times New Roman" panose="02020603050405020304" pitchFamily="18" charset="0"/>
              <a:ea typeface="Times New Roman" panose="02020603050405020304" pitchFamily="18" charset="0"/>
            </a:endParaRPr>
          </a:p>
          <a:p>
            <a:pPr algn="just">
              <a:spcAft>
                <a:spcPts val="1000"/>
              </a:spcAft>
            </a:pPr>
            <a:endParaRPr lang="it-IT" sz="2400" dirty="0">
              <a:effectLst/>
              <a:latin typeface="Times New Roman" panose="02020603050405020304" pitchFamily="18" charset="0"/>
              <a:ea typeface="Times New Roman" panose="02020603050405020304" pitchFamily="18" charset="0"/>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21</a:t>
            </a:fld>
            <a:endParaRPr lang="it-IT"/>
          </a:p>
        </p:txBody>
      </p:sp>
      <p:sp>
        <p:nvSpPr>
          <p:cNvPr id="5" name="Rectangle 1">
            <a:extLst>
              <a:ext uri="{FF2B5EF4-FFF2-40B4-BE49-F238E27FC236}">
                <a16:creationId xmlns:a16="http://schemas.microsoft.com/office/drawing/2014/main" id="{50987749-734C-E2BD-4ACD-1FFAA0F95698}"/>
              </a:ext>
            </a:extLst>
          </p:cNvPr>
          <p:cNvSpPr>
            <a:spLocks noChangeArrowheads="1"/>
          </p:cNvSpPr>
          <p:nvPr/>
        </p:nvSpPr>
        <p:spPr bwMode="auto">
          <a:xfrm>
            <a:off x="0" y="136267"/>
            <a:ext cx="171522"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3. </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
        <p:nvSpPr>
          <p:cNvPr id="6" name="Rectangle 1">
            <a:extLst>
              <a:ext uri="{FF2B5EF4-FFF2-40B4-BE49-F238E27FC236}">
                <a16:creationId xmlns:a16="http://schemas.microsoft.com/office/drawing/2014/main" id="{8ED5CBC2-ABF5-5EEB-ABD0-14857F854788}"/>
              </a:ext>
            </a:extLst>
          </p:cNvPr>
          <p:cNvSpPr>
            <a:spLocks noChangeArrowheads="1"/>
          </p:cNvSpPr>
          <p:nvPr/>
        </p:nvSpPr>
        <p:spPr bwMode="auto">
          <a:xfrm>
            <a:off x="0" y="136267"/>
            <a:ext cx="84960"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a</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07867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3600" dirty="0">
                <a:solidFill>
                  <a:srgbClr val="0070C0"/>
                </a:solidFill>
              </a:rPr>
            </a:br>
            <a:r>
              <a:rPr lang="it-IT" sz="3200" dirty="0">
                <a:solidFill>
                  <a:srgbClr val="0070C0"/>
                </a:solidFill>
              </a:rPr>
              <a:t> </a:t>
            </a:r>
            <a:r>
              <a:rPr lang="it-IT" sz="2800" dirty="0">
                <a:solidFill>
                  <a:srgbClr val="0070C0"/>
                </a:solidFill>
              </a:rPr>
              <a:t>Il codice della crisi d’impresa </a:t>
            </a:r>
            <a:r>
              <a:rPr lang="it-IT" sz="2800" dirty="0" err="1">
                <a:solidFill>
                  <a:srgbClr val="0070C0"/>
                </a:solidFill>
              </a:rPr>
              <a:t>–aspetti</a:t>
            </a:r>
            <a:r>
              <a:rPr lang="it-IT" sz="2800" dirty="0">
                <a:solidFill>
                  <a:srgbClr val="0070C0"/>
                </a:solidFill>
              </a:rPr>
              <a:t> legati alla revisione dei conti</a:t>
            </a:r>
            <a:r>
              <a:rPr lang="it-IT" sz="2800" dirty="0"/>
              <a:t> </a:t>
            </a:r>
            <a:endParaRPr lang="it-IT" dirty="0"/>
          </a:p>
        </p:txBody>
      </p:sp>
      <p:sp>
        <p:nvSpPr>
          <p:cNvPr id="3" name="Segnaposto contenuto 2"/>
          <p:cNvSpPr>
            <a:spLocks noGrp="1"/>
          </p:cNvSpPr>
          <p:nvPr>
            <p:ph sz="quarter" idx="1"/>
          </p:nvPr>
        </p:nvSpPr>
        <p:spPr/>
        <p:txBody>
          <a:bodyPr>
            <a:normAutofit fontScale="62500" lnSpcReduction="20000"/>
          </a:bodyPr>
          <a:lstStyle/>
          <a:p>
            <a:pPr marL="0" indent="0">
              <a:buNone/>
            </a:pPr>
            <a:r>
              <a:rPr kumimoji="0" lang="it-IT" altLang="it-IT" sz="3600" b="1" i="1" u="none" strike="noStrike" cap="none" normalizeH="0" baseline="0" dirty="0">
                <a:ln>
                  <a:noFill/>
                </a:ln>
                <a:solidFill>
                  <a:srgbClr val="444444"/>
                </a:solidFill>
                <a:effectLst/>
                <a:latin typeface="Arial Unicode MS" panose="020B0604020202020204" pitchFamily="34" charset="-128"/>
              </a:rPr>
              <a:t>Art. 3, comma 4 CCII SEGNALI DI CRISI:</a:t>
            </a:r>
          </a:p>
          <a:p>
            <a:pPr marL="0" indent="0">
              <a:buNone/>
            </a:pPr>
            <a:endParaRPr kumimoji="0" lang="it-IT" altLang="it-IT" sz="3600" b="1" i="1" u="none" strike="noStrike" cap="none" normalizeH="0" baseline="0" dirty="0">
              <a:ln>
                <a:noFill/>
              </a:ln>
              <a:solidFill>
                <a:srgbClr val="444444"/>
              </a:solidFill>
              <a:effectLst/>
              <a:latin typeface="Arial Unicode MS" panose="020B0604020202020204" pitchFamily="34" charset="-128"/>
            </a:endParaRPr>
          </a:p>
          <a:p>
            <a:pPr marL="0" indent="0">
              <a:buNone/>
            </a:pPr>
            <a:r>
              <a:rPr kumimoji="0" lang="it-IT" altLang="it-IT" sz="3600" b="1" i="1" u="none" strike="noStrike" cap="none" normalizeH="0" baseline="0" dirty="0">
                <a:ln>
                  <a:noFill/>
                </a:ln>
                <a:solidFill>
                  <a:srgbClr val="FF0000"/>
                </a:solidFill>
                <a:effectLst/>
                <a:latin typeface="Arial Unicode MS" panose="020B0604020202020204" pitchFamily="34" charset="-128"/>
              </a:rPr>
              <a:t>ESPOSIZIONI VERSO BANCHE SCADUTE DA PIU’ DI 60 GG  o</a:t>
            </a:r>
          </a:p>
          <a:p>
            <a:pPr marL="0" indent="0">
              <a:buNone/>
            </a:pPr>
            <a:r>
              <a:rPr lang="it-IT" altLang="it-IT" sz="3600" b="1" i="1" dirty="0">
                <a:solidFill>
                  <a:srgbClr val="FF0000"/>
                </a:solidFill>
                <a:latin typeface="Arial Unicode MS" panose="020B0604020202020204" pitchFamily="34" charset="-128"/>
              </a:rPr>
              <a:t>ABBIANO SUPERATO DA OLTRE 60 GG IL LIMITE</a:t>
            </a:r>
          </a:p>
          <a:p>
            <a:pPr marL="0" indent="0">
              <a:buNone/>
            </a:pPr>
            <a:r>
              <a:rPr kumimoji="0" lang="it-IT" altLang="it-IT" sz="3600" b="1" i="1" u="none" strike="noStrike" cap="none" normalizeH="0" baseline="0" dirty="0">
                <a:ln>
                  <a:noFill/>
                </a:ln>
                <a:solidFill>
                  <a:srgbClr val="FF0000"/>
                </a:solidFill>
                <a:effectLst/>
                <a:latin typeface="Arial Unicode MS" panose="020B0604020202020204" pitchFamily="34" charset="-128"/>
              </a:rPr>
              <a:t>PURCHE’ &gt; 5% TOTALE DELLE ESPOSIZIONI</a:t>
            </a:r>
          </a:p>
          <a:p>
            <a:pPr algn="just">
              <a:spcAft>
                <a:spcPts val="1000"/>
              </a:spcAft>
            </a:pPr>
            <a:endParaRPr lang="it-IT" sz="3200" dirty="0">
              <a:effectLst/>
              <a:latin typeface="Tahoma" panose="020B0604030504040204" pitchFamily="34" charset="0"/>
              <a:ea typeface="Times New Roman" panose="02020603050405020304" pitchFamily="18" charset="0"/>
            </a:endParaRPr>
          </a:p>
          <a:p>
            <a:pPr algn="just">
              <a:spcAft>
                <a:spcPts val="1000"/>
              </a:spcAft>
            </a:pPr>
            <a:r>
              <a:rPr lang="it-IT" sz="3200" dirty="0">
                <a:effectLst/>
                <a:latin typeface="Tahoma" panose="020B0604030504040204" pitchFamily="34" charset="0"/>
                <a:ea typeface="Times New Roman" panose="02020603050405020304" pitchFamily="18" charset="0"/>
              </a:rPr>
              <a:t>Questo segnale è la combinazione di dati extracontabili (esposizioni verso le banche o verso gli altri intermediari finanziari scaduti da oltre 60 giorni o fuori fido da oltre 60 giorni) e del dato contabile del totale delle esposizioni.</a:t>
            </a:r>
          </a:p>
          <a:p>
            <a:pPr algn="just">
              <a:spcAft>
                <a:spcPts val="1000"/>
              </a:spcAft>
            </a:pPr>
            <a:r>
              <a:rPr lang="it-IT" sz="3200" i="1" dirty="0">
                <a:effectLst/>
                <a:latin typeface="Tahoma" panose="020B0604030504040204" pitchFamily="34" charset="0"/>
                <a:ea typeface="Times New Roman" panose="02020603050405020304" pitchFamily="18" charset="0"/>
              </a:rPr>
              <a:t>Qualora al 30/4/2023 il totale delle esposizioni ammonti a 100 e la società sia fuori fido da prima del 28/2/2023, con un’esposizione di 6, si avrà il verificarsi della situazione di allarme.</a:t>
            </a:r>
            <a:endParaRPr lang="it-IT" sz="3200" i="1" dirty="0">
              <a:effectLst/>
              <a:latin typeface="Times New Roman" panose="02020603050405020304" pitchFamily="18" charset="0"/>
              <a:ea typeface="Times New Roman" panose="02020603050405020304" pitchFamily="18" charset="0"/>
            </a:endParaRPr>
          </a:p>
          <a:p>
            <a:pPr algn="just">
              <a:spcAft>
                <a:spcPts val="1000"/>
              </a:spcAft>
            </a:pPr>
            <a:endParaRPr lang="it-IT" sz="2400" dirty="0">
              <a:effectLst/>
              <a:latin typeface="Times New Roman" panose="02020603050405020304" pitchFamily="18" charset="0"/>
              <a:ea typeface="Times New Roman" panose="02020603050405020304" pitchFamily="18" charset="0"/>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22</a:t>
            </a:fld>
            <a:endParaRPr lang="it-IT"/>
          </a:p>
        </p:txBody>
      </p:sp>
      <p:sp>
        <p:nvSpPr>
          <p:cNvPr id="5" name="Rectangle 1">
            <a:extLst>
              <a:ext uri="{FF2B5EF4-FFF2-40B4-BE49-F238E27FC236}">
                <a16:creationId xmlns:a16="http://schemas.microsoft.com/office/drawing/2014/main" id="{50987749-734C-E2BD-4ACD-1FFAA0F95698}"/>
              </a:ext>
            </a:extLst>
          </p:cNvPr>
          <p:cNvSpPr>
            <a:spLocks noChangeArrowheads="1"/>
          </p:cNvSpPr>
          <p:nvPr/>
        </p:nvSpPr>
        <p:spPr bwMode="auto">
          <a:xfrm>
            <a:off x="0" y="136267"/>
            <a:ext cx="171522"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3. </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
        <p:nvSpPr>
          <p:cNvPr id="6" name="Rectangle 1">
            <a:extLst>
              <a:ext uri="{FF2B5EF4-FFF2-40B4-BE49-F238E27FC236}">
                <a16:creationId xmlns:a16="http://schemas.microsoft.com/office/drawing/2014/main" id="{8ED5CBC2-ABF5-5EEB-ABD0-14857F854788}"/>
              </a:ext>
            </a:extLst>
          </p:cNvPr>
          <p:cNvSpPr>
            <a:spLocks noChangeArrowheads="1"/>
          </p:cNvSpPr>
          <p:nvPr/>
        </p:nvSpPr>
        <p:spPr bwMode="auto">
          <a:xfrm>
            <a:off x="0" y="136267"/>
            <a:ext cx="84960"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a</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878285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3600" dirty="0">
                <a:solidFill>
                  <a:srgbClr val="0070C0"/>
                </a:solidFill>
              </a:rPr>
            </a:br>
            <a:r>
              <a:rPr lang="it-IT" sz="3200" dirty="0">
                <a:solidFill>
                  <a:srgbClr val="0070C0"/>
                </a:solidFill>
              </a:rPr>
              <a:t> </a:t>
            </a:r>
            <a:r>
              <a:rPr lang="it-IT" sz="2800" dirty="0">
                <a:solidFill>
                  <a:srgbClr val="0070C0"/>
                </a:solidFill>
              </a:rPr>
              <a:t>Il codice della crisi d’impresa </a:t>
            </a:r>
            <a:r>
              <a:rPr lang="it-IT" sz="2800" dirty="0" err="1">
                <a:solidFill>
                  <a:srgbClr val="0070C0"/>
                </a:solidFill>
              </a:rPr>
              <a:t>–aspetti</a:t>
            </a:r>
            <a:r>
              <a:rPr lang="it-IT" sz="2800" dirty="0">
                <a:solidFill>
                  <a:srgbClr val="0070C0"/>
                </a:solidFill>
              </a:rPr>
              <a:t> legati alla revisione dei conti</a:t>
            </a:r>
            <a:r>
              <a:rPr lang="it-IT" sz="2800" dirty="0"/>
              <a:t> </a:t>
            </a:r>
            <a:endParaRPr lang="it-IT" dirty="0"/>
          </a:p>
        </p:txBody>
      </p:sp>
      <p:sp>
        <p:nvSpPr>
          <p:cNvPr id="3" name="Segnaposto contenuto 2"/>
          <p:cNvSpPr>
            <a:spLocks noGrp="1"/>
          </p:cNvSpPr>
          <p:nvPr>
            <p:ph sz="quarter" idx="1"/>
          </p:nvPr>
        </p:nvSpPr>
        <p:spPr/>
        <p:txBody>
          <a:bodyPr>
            <a:normAutofit lnSpcReduction="10000"/>
          </a:bodyPr>
          <a:lstStyle/>
          <a:p>
            <a:pPr marL="0" indent="0">
              <a:buNone/>
            </a:pPr>
            <a:r>
              <a:rPr kumimoji="0" lang="it-IT" altLang="it-IT" sz="2000" b="1" i="1" u="none" strike="noStrike" cap="none" normalizeH="0" baseline="0" dirty="0">
                <a:ln>
                  <a:noFill/>
                </a:ln>
                <a:solidFill>
                  <a:srgbClr val="444444"/>
                </a:solidFill>
                <a:effectLst/>
                <a:latin typeface="+mj-lt"/>
              </a:rPr>
              <a:t>Art. 25-novies – comma 1</a:t>
            </a:r>
          </a:p>
          <a:p>
            <a:pPr marL="0" indent="0">
              <a:buNone/>
            </a:pPr>
            <a:r>
              <a:rPr lang="it-IT" sz="2000" b="1" dirty="0">
                <a:solidFill>
                  <a:srgbClr val="444444"/>
                </a:solidFill>
                <a:latin typeface="+mj-lt"/>
              </a:rPr>
              <a:t>Inps, Inail, Agenzia delle Entrate e Agenzia delle Entrate Riscossione devono segnalare all’amministratore e al presidente del collegio sindacale l’esposizione debitoria rilevante:</a:t>
            </a:r>
          </a:p>
          <a:p>
            <a:pPr marL="0" indent="0">
              <a:buNone/>
            </a:pPr>
            <a:r>
              <a:rPr lang="it-IT" sz="2000" b="1" dirty="0">
                <a:solidFill>
                  <a:srgbClr val="444444"/>
                </a:solidFill>
                <a:latin typeface="+mj-lt"/>
              </a:rPr>
              <a:t>Inps: </a:t>
            </a:r>
            <a:r>
              <a:rPr lang="it-IT" sz="2000" dirty="0">
                <a:solidFill>
                  <a:srgbClr val="444444"/>
                </a:solidFill>
                <a:effectLst/>
                <a:latin typeface="+mj-lt"/>
                <a:ea typeface="Times New Roman" panose="02020603050405020304" pitchFamily="18" charset="0"/>
                <a:cs typeface="Times New Roman" panose="02020603050405020304" pitchFamily="18" charset="0"/>
              </a:rPr>
              <a:t>per le imprese con lavoratori subordinati e parasubordinati, al 30 per cento di quelli dovuti nell'anno precedente  e  all'importo</a:t>
            </a:r>
            <a:r>
              <a:rPr lang="it-IT" sz="2000" dirty="0">
                <a:latin typeface="+mj-lt"/>
                <a:ea typeface="Times New Roman" panose="02020603050405020304" pitchFamily="18" charset="0"/>
                <a:cs typeface="Times New Roman" panose="02020603050405020304" pitchFamily="18" charset="0"/>
              </a:rPr>
              <a:t> </a:t>
            </a:r>
            <a:r>
              <a:rPr lang="it-IT" sz="2000" dirty="0">
                <a:solidFill>
                  <a:srgbClr val="444444"/>
                </a:solidFill>
                <a:effectLst/>
                <a:latin typeface="+mj-lt"/>
                <a:ea typeface="Times New Roman" panose="02020603050405020304" pitchFamily="18" charset="0"/>
              </a:rPr>
              <a:t>di euro 15.000;</a:t>
            </a:r>
          </a:p>
          <a:p>
            <a:pPr marL="0" indent="0">
              <a:buNone/>
            </a:pPr>
            <a:r>
              <a:rPr lang="it-IT" sz="2000" b="1" dirty="0">
                <a:solidFill>
                  <a:srgbClr val="444444"/>
                </a:solidFill>
                <a:latin typeface="+mj-lt"/>
              </a:rPr>
              <a:t>Inail: </a:t>
            </a:r>
            <a:r>
              <a:rPr lang="it-IT" sz="2000" dirty="0">
                <a:solidFill>
                  <a:srgbClr val="444444"/>
                </a:solidFill>
                <a:effectLst/>
                <a:latin typeface="+mj-lt"/>
                <a:ea typeface="Times New Roman" panose="02020603050405020304" pitchFamily="18" charset="0"/>
                <a:cs typeface="Times New Roman" panose="02020603050405020304" pitchFamily="18" charset="0"/>
              </a:rPr>
              <a:t> debito scaduto e non versato &gt; </a:t>
            </a:r>
            <a:r>
              <a:rPr lang="it-IT" sz="2000" dirty="0">
                <a:solidFill>
                  <a:srgbClr val="444444"/>
                </a:solidFill>
                <a:effectLst/>
                <a:latin typeface="+mj-lt"/>
                <a:ea typeface="Times New Roman" panose="02020603050405020304" pitchFamily="18" charset="0"/>
              </a:rPr>
              <a:t>euro 5.000;</a:t>
            </a:r>
          </a:p>
          <a:p>
            <a:pPr marL="0" indent="0">
              <a:buNone/>
            </a:pPr>
            <a:r>
              <a:rPr lang="it-IT" sz="2400" b="1" dirty="0">
                <a:solidFill>
                  <a:srgbClr val="444444"/>
                </a:solidFill>
                <a:latin typeface="+mj-lt"/>
              </a:rPr>
              <a:t>Agenzia delle Entrate: </a:t>
            </a:r>
            <a:r>
              <a:rPr lang="it-IT" sz="2400" dirty="0">
                <a:solidFill>
                  <a:srgbClr val="444444"/>
                </a:solidFill>
                <a:effectLst/>
                <a:latin typeface="+mj-lt"/>
                <a:ea typeface="Times New Roman" panose="02020603050405020304" pitchFamily="18" charset="0"/>
                <a:cs typeface="Times New Roman" panose="02020603050405020304" pitchFamily="18" charset="0"/>
              </a:rPr>
              <a:t>per Iva &gt; 5.000 Euro </a:t>
            </a:r>
          </a:p>
          <a:p>
            <a:pPr marL="0" indent="0">
              <a:buNone/>
            </a:pPr>
            <a:r>
              <a:rPr lang="it-IT" sz="2400" b="1" dirty="0">
                <a:solidFill>
                  <a:srgbClr val="444444"/>
                </a:solidFill>
                <a:latin typeface="+mj-lt"/>
              </a:rPr>
              <a:t>Agenzia delle Entrate</a:t>
            </a:r>
            <a:r>
              <a:rPr lang="it-IT" sz="2400" b="1" dirty="0">
                <a:solidFill>
                  <a:srgbClr val="444444"/>
                </a:solidFill>
                <a:latin typeface="+mj-lt"/>
                <a:cs typeface="Times New Roman" panose="02020603050405020304" pitchFamily="18" charset="0"/>
              </a:rPr>
              <a:t> Riscossione: </a:t>
            </a:r>
            <a:r>
              <a:rPr lang="it-IT" sz="2400" dirty="0">
                <a:solidFill>
                  <a:srgbClr val="444444"/>
                </a:solidFill>
                <a:latin typeface="+mj-lt"/>
                <a:cs typeface="Times New Roman" panose="02020603050405020304" pitchFamily="18" charset="0"/>
              </a:rPr>
              <a:t>debiti definitivamente accertati e scaduti da oltre 90 giorni &gt; 500.000 euro (per le società di capitali)</a:t>
            </a:r>
            <a:endParaRPr lang="it-IT" sz="2400" u="sng"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23</a:t>
            </a:fld>
            <a:endParaRPr lang="it-IT"/>
          </a:p>
        </p:txBody>
      </p:sp>
      <p:sp>
        <p:nvSpPr>
          <p:cNvPr id="5" name="Rectangle 1">
            <a:extLst>
              <a:ext uri="{FF2B5EF4-FFF2-40B4-BE49-F238E27FC236}">
                <a16:creationId xmlns:a16="http://schemas.microsoft.com/office/drawing/2014/main" id="{50987749-734C-E2BD-4ACD-1FFAA0F95698}"/>
              </a:ext>
            </a:extLst>
          </p:cNvPr>
          <p:cNvSpPr>
            <a:spLocks noChangeArrowheads="1"/>
          </p:cNvSpPr>
          <p:nvPr/>
        </p:nvSpPr>
        <p:spPr bwMode="auto">
          <a:xfrm>
            <a:off x="0" y="136267"/>
            <a:ext cx="171522"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3. </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
        <p:nvSpPr>
          <p:cNvPr id="6" name="Rectangle 1">
            <a:extLst>
              <a:ext uri="{FF2B5EF4-FFF2-40B4-BE49-F238E27FC236}">
                <a16:creationId xmlns:a16="http://schemas.microsoft.com/office/drawing/2014/main" id="{8ED5CBC2-ABF5-5EEB-ABD0-14857F854788}"/>
              </a:ext>
            </a:extLst>
          </p:cNvPr>
          <p:cNvSpPr>
            <a:spLocks noChangeArrowheads="1"/>
          </p:cNvSpPr>
          <p:nvPr/>
        </p:nvSpPr>
        <p:spPr bwMode="auto">
          <a:xfrm>
            <a:off x="0" y="136267"/>
            <a:ext cx="84960"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a</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348871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3600" dirty="0">
                <a:solidFill>
                  <a:srgbClr val="0070C0"/>
                </a:solidFill>
              </a:rPr>
            </a:br>
            <a:r>
              <a:rPr lang="it-IT" sz="3200" dirty="0">
                <a:solidFill>
                  <a:srgbClr val="0070C0"/>
                </a:solidFill>
              </a:rPr>
              <a:t> </a:t>
            </a:r>
            <a:r>
              <a:rPr lang="it-IT" sz="2800" dirty="0">
                <a:solidFill>
                  <a:srgbClr val="0070C0"/>
                </a:solidFill>
              </a:rPr>
              <a:t>Il codice della crisi d’impresa </a:t>
            </a:r>
            <a:r>
              <a:rPr lang="it-IT" sz="2800" dirty="0" err="1">
                <a:solidFill>
                  <a:srgbClr val="0070C0"/>
                </a:solidFill>
              </a:rPr>
              <a:t>–aspetti</a:t>
            </a:r>
            <a:r>
              <a:rPr lang="it-IT" sz="2800" dirty="0">
                <a:solidFill>
                  <a:srgbClr val="0070C0"/>
                </a:solidFill>
              </a:rPr>
              <a:t> legati alla revisione dei conti</a:t>
            </a:r>
            <a:r>
              <a:rPr lang="it-IT" sz="2800" dirty="0"/>
              <a:t> </a:t>
            </a:r>
            <a:endParaRPr lang="it-IT" dirty="0"/>
          </a:p>
        </p:txBody>
      </p:sp>
      <p:sp>
        <p:nvSpPr>
          <p:cNvPr id="3" name="Segnaposto contenuto 2"/>
          <p:cNvSpPr>
            <a:spLocks noGrp="1"/>
          </p:cNvSpPr>
          <p:nvPr>
            <p:ph sz="quarter" idx="1"/>
          </p:nvPr>
        </p:nvSpPr>
        <p:spPr/>
        <p:txBody>
          <a:bodyPr>
            <a:normAutofit/>
          </a:bodyPr>
          <a:lstStyle/>
          <a:p>
            <a:pPr marL="0" indent="0">
              <a:buNone/>
            </a:pPr>
            <a:r>
              <a:rPr kumimoji="0" lang="it-IT" altLang="it-IT" sz="2400" b="1" i="1" u="none" strike="noStrike" cap="none" normalizeH="0" baseline="0" dirty="0">
                <a:ln>
                  <a:noFill/>
                </a:ln>
                <a:solidFill>
                  <a:srgbClr val="444444"/>
                </a:solidFill>
                <a:effectLst/>
                <a:latin typeface="+mj-lt"/>
              </a:rPr>
              <a:t>Composizione negoziata:</a:t>
            </a:r>
          </a:p>
          <a:p>
            <a:pPr marL="0" indent="0">
              <a:buNone/>
            </a:pPr>
            <a:r>
              <a:rPr lang="it-IT" sz="2400" dirty="0">
                <a:solidFill>
                  <a:srgbClr val="444444"/>
                </a:solidFill>
                <a:latin typeface="+mj-lt"/>
              </a:rPr>
              <a:t>L’imprenditore può richiedere al segretario generale della CCIAA la nomina di un </a:t>
            </a:r>
            <a:r>
              <a:rPr lang="it-IT" sz="2400" b="1" dirty="0">
                <a:solidFill>
                  <a:srgbClr val="444444"/>
                </a:solidFill>
                <a:latin typeface="+mj-lt"/>
              </a:rPr>
              <a:t>esperto</a:t>
            </a:r>
            <a:r>
              <a:rPr lang="it-IT" sz="2400" dirty="0">
                <a:solidFill>
                  <a:srgbClr val="444444"/>
                </a:solidFill>
                <a:latin typeface="+mj-lt"/>
              </a:rPr>
              <a:t>, quando </a:t>
            </a:r>
          </a:p>
          <a:p>
            <a:pPr>
              <a:buFont typeface="Wingdings" panose="05000000000000000000" pitchFamily="2" charset="2"/>
              <a:buChar char="v"/>
            </a:pPr>
            <a:r>
              <a:rPr lang="it-IT" sz="2400" dirty="0">
                <a:solidFill>
                  <a:srgbClr val="444444"/>
                </a:solidFill>
                <a:latin typeface="+mj-lt"/>
              </a:rPr>
              <a:t>si trova in </a:t>
            </a:r>
            <a:r>
              <a:rPr lang="it-IT" sz="2400" dirty="0">
                <a:solidFill>
                  <a:srgbClr val="FF0000"/>
                </a:solidFill>
                <a:latin typeface="+mj-lt"/>
              </a:rPr>
              <a:t>condizioni di squilibrio patrimoniale o economico – finanziario che ne rendono probabile la crisi o l’insolvenza e</a:t>
            </a:r>
          </a:p>
          <a:p>
            <a:pPr>
              <a:buFont typeface="Wingdings" panose="05000000000000000000" pitchFamily="2" charset="2"/>
              <a:buChar char="v"/>
            </a:pPr>
            <a:r>
              <a:rPr lang="it-IT" sz="2400" dirty="0">
                <a:solidFill>
                  <a:srgbClr val="FF0000"/>
                </a:solidFill>
                <a:latin typeface="+mj-lt"/>
              </a:rPr>
              <a:t>risulta ragionevolmente perseguibile il risanamento dell’impresa</a:t>
            </a:r>
          </a:p>
          <a:p>
            <a:pPr>
              <a:buFont typeface="Wingdings" panose="05000000000000000000" pitchFamily="2" charset="2"/>
              <a:buChar char="v"/>
            </a:pPr>
            <a:endParaRPr lang="it-IT" sz="2400" u="sng"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24</a:t>
            </a:fld>
            <a:endParaRPr lang="it-IT"/>
          </a:p>
        </p:txBody>
      </p:sp>
      <p:sp>
        <p:nvSpPr>
          <p:cNvPr id="5" name="Rectangle 1">
            <a:extLst>
              <a:ext uri="{FF2B5EF4-FFF2-40B4-BE49-F238E27FC236}">
                <a16:creationId xmlns:a16="http://schemas.microsoft.com/office/drawing/2014/main" id="{50987749-734C-E2BD-4ACD-1FFAA0F95698}"/>
              </a:ext>
            </a:extLst>
          </p:cNvPr>
          <p:cNvSpPr>
            <a:spLocks noChangeArrowheads="1"/>
          </p:cNvSpPr>
          <p:nvPr/>
        </p:nvSpPr>
        <p:spPr bwMode="auto">
          <a:xfrm>
            <a:off x="0" y="136267"/>
            <a:ext cx="171522"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3. </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
        <p:nvSpPr>
          <p:cNvPr id="6" name="Rectangle 1">
            <a:extLst>
              <a:ext uri="{FF2B5EF4-FFF2-40B4-BE49-F238E27FC236}">
                <a16:creationId xmlns:a16="http://schemas.microsoft.com/office/drawing/2014/main" id="{8ED5CBC2-ABF5-5EEB-ABD0-14857F854788}"/>
              </a:ext>
            </a:extLst>
          </p:cNvPr>
          <p:cNvSpPr>
            <a:spLocks noChangeArrowheads="1"/>
          </p:cNvSpPr>
          <p:nvPr/>
        </p:nvSpPr>
        <p:spPr bwMode="auto">
          <a:xfrm>
            <a:off x="0" y="136267"/>
            <a:ext cx="84960"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a</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9767874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3600" dirty="0">
                <a:solidFill>
                  <a:srgbClr val="0070C0"/>
                </a:solidFill>
              </a:rPr>
            </a:br>
            <a:r>
              <a:rPr lang="it-IT" sz="3200" dirty="0">
                <a:solidFill>
                  <a:srgbClr val="0070C0"/>
                </a:solidFill>
              </a:rPr>
              <a:t> </a:t>
            </a:r>
            <a:r>
              <a:rPr lang="it-IT" sz="2800" dirty="0">
                <a:solidFill>
                  <a:srgbClr val="0070C0"/>
                </a:solidFill>
              </a:rPr>
              <a:t>Il codice della crisi d’impresa </a:t>
            </a:r>
            <a:r>
              <a:rPr lang="it-IT" sz="2800" dirty="0" err="1">
                <a:solidFill>
                  <a:srgbClr val="0070C0"/>
                </a:solidFill>
              </a:rPr>
              <a:t>–aspetti</a:t>
            </a:r>
            <a:r>
              <a:rPr lang="it-IT" sz="2800" dirty="0">
                <a:solidFill>
                  <a:srgbClr val="0070C0"/>
                </a:solidFill>
              </a:rPr>
              <a:t> legati alla revisione dei conti</a:t>
            </a:r>
            <a:r>
              <a:rPr lang="it-IT" sz="2800" dirty="0"/>
              <a:t> </a:t>
            </a:r>
            <a:endParaRPr lang="it-IT" dirty="0"/>
          </a:p>
        </p:txBody>
      </p:sp>
      <p:sp>
        <p:nvSpPr>
          <p:cNvPr id="3" name="Segnaposto contenuto 2"/>
          <p:cNvSpPr>
            <a:spLocks noGrp="1"/>
          </p:cNvSpPr>
          <p:nvPr>
            <p:ph sz="quarter" idx="1"/>
          </p:nvPr>
        </p:nvSpPr>
        <p:spPr/>
        <p:txBody>
          <a:bodyPr>
            <a:normAutofit/>
          </a:bodyPr>
          <a:lstStyle/>
          <a:p>
            <a:pPr marL="0" indent="0">
              <a:buNone/>
            </a:pPr>
            <a:r>
              <a:rPr kumimoji="0" lang="it-IT" altLang="it-IT" sz="2400" b="1" i="1" u="none" strike="noStrike" cap="none" normalizeH="0" baseline="0" dirty="0">
                <a:ln>
                  <a:noFill/>
                </a:ln>
                <a:solidFill>
                  <a:srgbClr val="444444"/>
                </a:solidFill>
                <a:effectLst/>
                <a:latin typeface="+mj-lt"/>
              </a:rPr>
              <a:t>Composizione negoziata:</a:t>
            </a:r>
          </a:p>
          <a:p>
            <a:pPr marL="0" indent="0">
              <a:buNone/>
            </a:pPr>
            <a:r>
              <a:rPr lang="it-IT" sz="2400" dirty="0">
                <a:solidFill>
                  <a:srgbClr val="444444"/>
                </a:solidFill>
                <a:latin typeface="+mj-lt"/>
              </a:rPr>
              <a:t>L’esperto agevole le trattative tra l’imprenditore, i creditori ed eventuali altri soggetti interessati, al fine di individuare la soluzione per il superamento delle condizioni di squilibrio, anche mediante il trasferimento dell’azienda o di rami di essa</a:t>
            </a:r>
            <a:endParaRPr lang="it-IT" sz="2400" dirty="0">
              <a:solidFill>
                <a:srgbClr val="FF0000"/>
              </a:solidFill>
              <a:latin typeface="+mj-lt"/>
            </a:endParaRPr>
          </a:p>
          <a:p>
            <a:pPr>
              <a:buFont typeface="Wingdings" panose="05000000000000000000" pitchFamily="2" charset="2"/>
              <a:buChar char="v"/>
            </a:pPr>
            <a:endParaRPr lang="it-IT" sz="2400" u="sng"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25</a:t>
            </a:fld>
            <a:endParaRPr lang="it-IT"/>
          </a:p>
        </p:txBody>
      </p:sp>
      <p:sp>
        <p:nvSpPr>
          <p:cNvPr id="5" name="Rectangle 1">
            <a:extLst>
              <a:ext uri="{FF2B5EF4-FFF2-40B4-BE49-F238E27FC236}">
                <a16:creationId xmlns:a16="http://schemas.microsoft.com/office/drawing/2014/main" id="{50987749-734C-E2BD-4ACD-1FFAA0F95698}"/>
              </a:ext>
            </a:extLst>
          </p:cNvPr>
          <p:cNvSpPr>
            <a:spLocks noChangeArrowheads="1"/>
          </p:cNvSpPr>
          <p:nvPr/>
        </p:nvSpPr>
        <p:spPr bwMode="auto">
          <a:xfrm>
            <a:off x="0" y="136267"/>
            <a:ext cx="171522"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3. </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
        <p:nvSpPr>
          <p:cNvPr id="6" name="Rectangle 1">
            <a:extLst>
              <a:ext uri="{FF2B5EF4-FFF2-40B4-BE49-F238E27FC236}">
                <a16:creationId xmlns:a16="http://schemas.microsoft.com/office/drawing/2014/main" id="{8ED5CBC2-ABF5-5EEB-ABD0-14857F854788}"/>
              </a:ext>
            </a:extLst>
          </p:cNvPr>
          <p:cNvSpPr>
            <a:spLocks noChangeArrowheads="1"/>
          </p:cNvSpPr>
          <p:nvPr/>
        </p:nvSpPr>
        <p:spPr bwMode="auto">
          <a:xfrm>
            <a:off x="0" y="136267"/>
            <a:ext cx="84960"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a</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633746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3600" dirty="0">
                <a:solidFill>
                  <a:srgbClr val="0070C0"/>
                </a:solidFill>
              </a:rPr>
            </a:br>
            <a:r>
              <a:rPr lang="it-IT" sz="3200" dirty="0">
                <a:solidFill>
                  <a:srgbClr val="0070C0"/>
                </a:solidFill>
              </a:rPr>
              <a:t> </a:t>
            </a:r>
            <a:r>
              <a:rPr lang="it-IT" sz="2800" dirty="0">
                <a:solidFill>
                  <a:srgbClr val="0070C0"/>
                </a:solidFill>
              </a:rPr>
              <a:t>Il codice della crisi d’impresa </a:t>
            </a:r>
            <a:r>
              <a:rPr lang="it-IT" sz="2800" dirty="0" err="1">
                <a:solidFill>
                  <a:srgbClr val="0070C0"/>
                </a:solidFill>
              </a:rPr>
              <a:t>–aspetti</a:t>
            </a:r>
            <a:r>
              <a:rPr lang="it-IT" sz="2800" dirty="0">
                <a:solidFill>
                  <a:srgbClr val="0070C0"/>
                </a:solidFill>
              </a:rPr>
              <a:t> legati alla revisione dei conti</a:t>
            </a:r>
            <a:r>
              <a:rPr lang="it-IT" sz="2800" dirty="0"/>
              <a:t> </a:t>
            </a:r>
            <a:endParaRPr lang="it-IT" dirty="0"/>
          </a:p>
        </p:txBody>
      </p:sp>
      <p:sp>
        <p:nvSpPr>
          <p:cNvPr id="3" name="Segnaposto contenuto 2"/>
          <p:cNvSpPr>
            <a:spLocks noGrp="1"/>
          </p:cNvSpPr>
          <p:nvPr>
            <p:ph sz="quarter" idx="1"/>
          </p:nvPr>
        </p:nvSpPr>
        <p:spPr/>
        <p:txBody>
          <a:bodyPr>
            <a:normAutofit fontScale="92500"/>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i="1" u="none" strike="noStrike" cap="none" normalizeH="0" baseline="0" dirty="0">
                <a:ln>
                  <a:noFill/>
                </a:ln>
                <a:solidFill>
                  <a:srgbClr val="444444"/>
                </a:solidFill>
                <a:effectLst/>
                <a:latin typeface="+mj-lt"/>
                <a:ea typeface="Times New Roman" panose="02020603050405020304" pitchFamily="18" charset="0"/>
                <a:cs typeface="Courier New" panose="02070309020205020404" pitchFamily="49" charset="0"/>
              </a:rPr>
              <a:t>Con l'istanza di  nomina  dell'esperto,  o  con  dichiarazione successivamente presentata l'imprenditore </a:t>
            </a:r>
            <a:r>
              <a:rPr kumimoji="0" lang="it-IT" altLang="it-IT" sz="2400" i="1" u="none" strike="noStrike" cap="none" normalizeH="0" baseline="0" dirty="0" err="1">
                <a:ln>
                  <a:noFill/>
                </a:ln>
                <a:solidFill>
                  <a:srgbClr val="444444"/>
                </a:solidFill>
                <a:effectLst/>
                <a:latin typeface="+mj-lt"/>
                <a:ea typeface="Times New Roman" panose="02020603050405020304" pitchFamily="18" charset="0"/>
                <a:cs typeface="Courier New" panose="02070309020205020404" pitchFamily="49" charset="0"/>
              </a:rPr>
              <a:t>puo'</a:t>
            </a:r>
            <a:r>
              <a:rPr kumimoji="0" lang="it-IT" altLang="it-IT" sz="2400" i="1" u="none" strike="noStrike" cap="none" normalizeH="0" baseline="0" dirty="0">
                <a:ln>
                  <a:noFill/>
                </a:ln>
                <a:solidFill>
                  <a:srgbClr val="444444"/>
                </a:solidFill>
                <a:effectLst/>
                <a:latin typeface="+mj-lt"/>
                <a:ea typeface="Times New Roman" panose="02020603050405020304" pitchFamily="18" charset="0"/>
                <a:cs typeface="Courier New" panose="02070309020205020404" pitchFamily="49" charset="0"/>
              </a:rPr>
              <a:t> dichiarare che,  sino  alla  conclusione delle trattative o  all'archiviazione  dell'istanza  di  composizione negoziata, </a:t>
            </a:r>
            <a:r>
              <a:rPr kumimoji="0" lang="it-IT" altLang="it-IT" sz="2400" b="1" i="1" u="none" strike="noStrike" cap="none" normalizeH="0" baseline="0" dirty="0">
                <a:ln>
                  <a:noFill/>
                </a:ln>
                <a:solidFill>
                  <a:srgbClr val="444444"/>
                </a:solidFill>
                <a:effectLst/>
                <a:latin typeface="+mj-lt"/>
                <a:ea typeface="Times New Roman" panose="02020603050405020304" pitchFamily="18" charset="0"/>
                <a:cs typeface="Courier New" panose="02070309020205020404" pitchFamily="49" charset="0"/>
              </a:rPr>
              <a:t>non si applicano </a:t>
            </a:r>
            <a:r>
              <a:rPr kumimoji="0" lang="it-IT" altLang="it-IT" sz="2400" i="1" u="none" strike="noStrike" cap="none" normalizeH="0" baseline="0" dirty="0">
                <a:ln>
                  <a:noFill/>
                </a:ln>
                <a:solidFill>
                  <a:srgbClr val="444444"/>
                </a:solidFill>
                <a:effectLst/>
                <a:latin typeface="+mj-lt"/>
                <a:ea typeface="Times New Roman" panose="02020603050405020304" pitchFamily="18" charset="0"/>
                <a:cs typeface="Courier New" panose="02070309020205020404" pitchFamily="49" charset="0"/>
              </a:rPr>
              <a:t>nei suoi  confronti  gli  articoli  2446,secondo e terzo comma, 2447, 2482-bis, quarto, quinto e sesto  comma, e  2482-ter  del  codice  civile  e  non  si  verifica  la  causa  discioglimento della </a:t>
            </a:r>
            <a:r>
              <a:rPr kumimoji="0" lang="it-IT" altLang="it-IT" sz="2400" i="1" u="none" strike="noStrike" cap="none" normalizeH="0" baseline="0" dirty="0" err="1">
                <a:ln>
                  <a:noFill/>
                </a:ln>
                <a:solidFill>
                  <a:srgbClr val="444444"/>
                </a:solidFill>
                <a:effectLst/>
                <a:latin typeface="+mj-lt"/>
                <a:ea typeface="Times New Roman" panose="02020603050405020304" pitchFamily="18" charset="0"/>
                <a:cs typeface="Courier New" panose="02070309020205020404" pitchFamily="49" charset="0"/>
              </a:rPr>
              <a:t>societa'</a:t>
            </a:r>
            <a:r>
              <a:rPr kumimoji="0" lang="it-IT" altLang="it-IT" sz="2400" i="1" u="none" strike="noStrike" cap="none" normalizeH="0" baseline="0" dirty="0">
                <a:ln>
                  <a:noFill/>
                </a:ln>
                <a:solidFill>
                  <a:srgbClr val="444444"/>
                </a:solidFill>
                <a:effectLst/>
                <a:latin typeface="+mj-lt"/>
                <a:ea typeface="Times New Roman" panose="02020603050405020304" pitchFamily="18" charset="0"/>
                <a:cs typeface="Courier New" panose="02070309020205020404" pitchFamily="49" charset="0"/>
              </a:rPr>
              <a:t> per  riduzione  o  perdita  del  capitale sociale di  cui  agli  articoli  2484,  primo  comma,  numero  4),  e2545-duodecies  del  codice  civile.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i="1" u="none" strike="noStrike" cap="none" normalizeH="0" baseline="0" dirty="0">
                <a:ln>
                  <a:noFill/>
                </a:ln>
                <a:solidFill>
                  <a:srgbClr val="444444"/>
                </a:solidFill>
                <a:effectLst/>
                <a:latin typeface="+mj-lt"/>
                <a:ea typeface="Times New Roman" panose="02020603050405020304" pitchFamily="18" charset="0"/>
                <a:cs typeface="Courier New" panose="02070309020205020404" pitchFamily="49" charset="0"/>
              </a:rPr>
              <a:t>A  tal  fine,  l'istanza  o  la dichiarazione sono  pubblicate  nel  registro  delle  imprese  e  gli effetti di cui al primo periodo decorrono dalla pubblicazione</a:t>
            </a:r>
            <a:endParaRPr kumimoji="0" lang="it-IT" altLang="it-IT" sz="3600" i="0" u="none" strike="noStrike" cap="none" normalizeH="0" baseline="0" dirty="0">
              <a:ln>
                <a:noFill/>
              </a:ln>
              <a:solidFill>
                <a:schemeClr val="tx1"/>
              </a:solidFill>
              <a:effectLst/>
              <a:latin typeface="+mj-lt"/>
            </a:endParaRPr>
          </a:p>
          <a:p>
            <a:pPr>
              <a:buFont typeface="Wingdings" panose="05000000000000000000" pitchFamily="2" charset="2"/>
              <a:buChar char="v"/>
            </a:pPr>
            <a:endParaRPr lang="it-IT" sz="2400" u="sng"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26</a:t>
            </a:fld>
            <a:endParaRPr lang="it-IT"/>
          </a:p>
        </p:txBody>
      </p:sp>
      <p:sp>
        <p:nvSpPr>
          <p:cNvPr id="5" name="Rectangle 1">
            <a:extLst>
              <a:ext uri="{FF2B5EF4-FFF2-40B4-BE49-F238E27FC236}">
                <a16:creationId xmlns:a16="http://schemas.microsoft.com/office/drawing/2014/main" id="{50987749-734C-E2BD-4ACD-1FFAA0F95698}"/>
              </a:ext>
            </a:extLst>
          </p:cNvPr>
          <p:cNvSpPr>
            <a:spLocks noChangeArrowheads="1"/>
          </p:cNvSpPr>
          <p:nvPr/>
        </p:nvSpPr>
        <p:spPr bwMode="auto">
          <a:xfrm>
            <a:off x="0" y="136267"/>
            <a:ext cx="171522"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3. </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
        <p:nvSpPr>
          <p:cNvPr id="6" name="Rectangle 1">
            <a:extLst>
              <a:ext uri="{FF2B5EF4-FFF2-40B4-BE49-F238E27FC236}">
                <a16:creationId xmlns:a16="http://schemas.microsoft.com/office/drawing/2014/main" id="{8ED5CBC2-ABF5-5EEB-ABD0-14857F854788}"/>
              </a:ext>
            </a:extLst>
          </p:cNvPr>
          <p:cNvSpPr>
            <a:spLocks noChangeArrowheads="1"/>
          </p:cNvSpPr>
          <p:nvPr/>
        </p:nvSpPr>
        <p:spPr bwMode="auto">
          <a:xfrm>
            <a:off x="0" y="136267"/>
            <a:ext cx="84960"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a</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285677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3600" dirty="0">
                <a:solidFill>
                  <a:srgbClr val="0070C0"/>
                </a:solidFill>
              </a:rPr>
            </a:br>
            <a:r>
              <a:rPr lang="it-IT" sz="3200" dirty="0">
                <a:solidFill>
                  <a:srgbClr val="0070C0"/>
                </a:solidFill>
              </a:rPr>
              <a:t> </a:t>
            </a:r>
            <a:r>
              <a:rPr lang="it-IT" sz="2800" dirty="0">
                <a:solidFill>
                  <a:srgbClr val="0070C0"/>
                </a:solidFill>
              </a:rPr>
              <a:t>Il codice della crisi d’impresa </a:t>
            </a:r>
            <a:r>
              <a:rPr lang="it-IT" sz="2800" dirty="0" err="1">
                <a:solidFill>
                  <a:srgbClr val="0070C0"/>
                </a:solidFill>
              </a:rPr>
              <a:t>–aspetti</a:t>
            </a:r>
            <a:r>
              <a:rPr lang="it-IT" sz="2800" dirty="0">
                <a:solidFill>
                  <a:srgbClr val="0070C0"/>
                </a:solidFill>
              </a:rPr>
              <a:t> legati alla revisione dei conti</a:t>
            </a:r>
            <a:r>
              <a:rPr lang="it-IT" sz="2800" dirty="0"/>
              <a:t> </a:t>
            </a:r>
            <a:endParaRPr lang="it-IT" dirty="0"/>
          </a:p>
        </p:txBody>
      </p:sp>
      <p:sp>
        <p:nvSpPr>
          <p:cNvPr id="3" name="Segnaposto contenuto 2"/>
          <p:cNvSpPr>
            <a:spLocks noGrp="1"/>
          </p:cNvSpPr>
          <p:nvPr>
            <p:ph sz="quarter" idx="1"/>
          </p:nvPr>
        </p:nvSpPr>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u="none" strike="noStrike" cap="none" normalizeH="0" baseline="0" dirty="0">
                <a:ln>
                  <a:noFill/>
                </a:ln>
                <a:solidFill>
                  <a:srgbClr val="444444"/>
                </a:solidFill>
                <a:effectLst/>
                <a:latin typeface="+mj-lt"/>
                <a:ea typeface="Times New Roman" panose="02020603050405020304" pitchFamily="18" charset="0"/>
                <a:cs typeface="Courier New" panose="02070309020205020404" pitchFamily="49" charset="0"/>
              </a:rPr>
              <a:t>L’imprenditore può richiede misure protettive: i creditori non possono acquisire diritti di prelazione se non concordati con l’imprenditore e non possono iniziare o proseguire azioni esecutive o cautelari.</a:t>
            </a:r>
          </a:p>
          <a:p>
            <a:pPr marL="0" marR="0" lvl="0" indent="0" algn="l" defTabSz="914400" rtl="0" eaLnBrk="0" fontAlgn="base" latinLnBrk="0" hangingPunct="0">
              <a:lnSpc>
                <a:spcPct val="100000"/>
              </a:lnSpc>
              <a:spcBef>
                <a:spcPct val="0"/>
              </a:spcBef>
              <a:spcAft>
                <a:spcPct val="0"/>
              </a:spcAft>
              <a:buClrTx/>
              <a:buSzTx/>
              <a:buFontTx/>
              <a:buNone/>
              <a:tabLst/>
            </a:pPr>
            <a:r>
              <a:rPr lang="it-IT" sz="2400" dirty="0">
                <a:solidFill>
                  <a:srgbClr val="444444"/>
                </a:solidFill>
                <a:latin typeface="+mj-lt"/>
                <a:cs typeface="Courier New" panose="02070309020205020404" pitchFamily="49" charset="0"/>
              </a:rPr>
              <a:t>Non sono comunque inibiti i pagamenti</a:t>
            </a:r>
            <a:endParaRPr lang="it-IT" sz="2400" u="sng" dirty="0">
              <a:latin typeface="+mj-lt"/>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27</a:t>
            </a:fld>
            <a:endParaRPr lang="it-IT"/>
          </a:p>
        </p:txBody>
      </p:sp>
      <p:sp>
        <p:nvSpPr>
          <p:cNvPr id="5" name="Rectangle 1">
            <a:extLst>
              <a:ext uri="{FF2B5EF4-FFF2-40B4-BE49-F238E27FC236}">
                <a16:creationId xmlns:a16="http://schemas.microsoft.com/office/drawing/2014/main" id="{50987749-734C-E2BD-4ACD-1FFAA0F95698}"/>
              </a:ext>
            </a:extLst>
          </p:cNvPr>
          <p:cNvSpPr>
            <a:spLocks noChangeArrowheads="1"/>
          </p:cNvSpPr>
          <p:nvPr/>
        </p:nvSpPr>
        <p:spPr bwMode="auto">
          <a:xfrm>
            <a:off x="0" y="136267"/>
            <a:ext cx="171522"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3. </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
        <p:nvSpPr>
          <p:cNvPr id="6" name="Rectangle 1">
            <a:extLst>
              <a:ext uri="{FF2B5EF4-FFF2-40B4-BE49-F238E27FC236}">
                <a16:creationId xmlns:a16="http://schemas.microsoft.com/office/drawing/2014/main" id="{8ED5CBC2-ABF5-5EEB-ABD0-14857F854788}"/>
              </a:ext>
            </a:extLst>
          </p:cNvPr>
          <p:cNvSpPr>
            <a:spLocks noChangeArrowheads="1"/>
          </p:cNvSpPr>
          <p:nvPr/>
        </p:nvSpPr>
        <p:spPr bwMode="auto">
          <a:xfrm>
            <a:off x="0" y="136267"/>
            <a:ext cx="84960"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a</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
        <p:nvSpPr>
          <p:cNvPr id="7" name="Rectangle 1">
            <a:extLst>
              <a:ext uri="{FF2B5EF4-FFF2-40B4-BE49-F238E27FC236}">
                <a16:creationId xmlns:a16="http://schemas.microsoft.com/office/drawing/2014/main" id="{7C030508-9BF7-F40F-9D52-2182F39DFDB0}"/>
              </a:ext>
            </a:extLst>
          </p:cNvPr>
          <p:cNvSpPr>
            <a:spLocks noChangeArrowheads="1"/>
          </p:cNvSpPr>
          <p:nvPr/>
        </p:nvSpPr>
        <p:spPr bwMode="auto">
          <a:xfrm>
            <a:off x="0" y="67017"/>
            <a:ext cx="184731"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384228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3600" dirty="0">
                <a:solidFill>
                  <a:srgbClr val="0070C0"/>
                </a:solidFill>
              </a:rPr>
            </a:br>
            <a:r>
              <a:rPr lang="it-IT" sz="3200" dirty="0">
                <a:solidFill>
                  <a:srgbClr val="0070C0"/>
                </a:solidFill>
              </a:rPr>
              <a:t> </a:t>
            </a:r>
            <a:r>
              <a:rPr lang="it-IT" sz="2800" dirty="0">
                <a:solidFill>
                  <a:srgbClr val="0070C0"/>
                </a:solidFill>
              </a:rPr>
              <a:t>Il codice della crisi d’impresa </a:t>
            </a:r>
            <a:r>
              <a:rPr lang="it-IT" sz="2800" dirty="0" err="1">
                <a:solidFill>
                  <a:srgbClr val="0070C0"/>
                </a:solidFill>
              </a:rPr>
              <a:t>–aspetti</a:t>
            </a:r>
            <a:r>
              <a:rPr lang="it-IT" sz="2800" dirty="0">
                <a:solidFill>
                  <a:srgbClr val="0070C0"/>
                </a:solidFill>
              </a:rPr>
              <a:t> legati alla revisione dei conti</a:t>
            </a:r>
            <a:r>
              <a:rPr lang="it-IT" sz="2800" dirty="0"/>
              <a:t> </a:t>
            </a:r>
            <a:endParaRPr lang="it-IT" dirty="0"/>
          </a:p>
        </p:txBody>
      </p:sp>
      <p:sp>
        <p:nvSpPr>
          <p:cNvPr id="3" name="Segnaposto contenuto 2"/>
          <p:cNvSpPr>
            <a:spLocks noGrp="1"/>
          </p:cNvSpPr>
          <p:nvPr>
            <p:ph sz="quarter" idx="1"/>
          </p:nvPr>
        </p:nvSpPr>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u="none" strike="noStrike" cap="none" normalizeH="0" baseline="0" dirty="0">
                <a:ln>
                  <a:noFill/>
                </a:ln>
                <a:solidFill>
                  <a:srgbClr val="444444"/>
                </a:solidFill>
                <a:effectLst/>
                <a:latin typeface="+mj-lt"/>
                <a:ea typeface="Times New Roman" panose="02020603050405020304" pitchFamily="18" charset="0"/>
                <a:cs typeface="Courier New" panose="02070309020205020404" pitchFamily="49" charset="0"/>
              </a:rPr>
              <a:t>Se l'imprenditore ha  chiesto  anche  l'applicazione  di  misure protettive del patrimonio,  la sospensione degli obblighi e delle cause di scioglimento prevista cessa  a  partire  dalla  pubblicazione  nel  registro  delle imprese  del  provvedimento  con  il  quale  il  tribunale   dichiara l'inefficacia delle misure  richieste o ne dispone la revoca.</a:t>
            </a:r>
            <a:endParaRPr lang="it-IT" sz="2400" u="sng" dirty="0">
              <a:latin typeface="+mj-lt"/>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28</a:t>
            </a:fld>
            <a:endParaRPr lang="it-IT"/>
          </a:p>
        </p:txBody>
      </p:sp>
      <p:sp>
        <p:nvSpPr>
          <p:cNvPr id="5" name="Rectangle 1">
            <a:extLst>
              <a:ext uri="{FF2B5EF4-FFF2-40B4-BE49-F238E27FC236}">
                <a16:creationId xmlns:a16="http://schemas.microsoft.com/office/drawing/2014/main" id="{50987749-734C-E2BD-4ACD-1FFAA0F95698}"/>
              </a:ext>
            </a:extLst>
          </p:cNvPr>
          <p:cNvSpPr>
            <a:spLocks noChangeArrowheads="1"/>
          </p:cNvSpPr>
          <p:nvPr/>
        </p:nvSpPr>
        <p:spPr bwMode="auto">
          <a:xfrm>
            <a:off x="0" y="136267"/>
            <a:ext cx="171522"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3. </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
        <p:nvSpPr>
          <p:cNvPr id="6" name="Rectangle 1">
            <a:extLst>
              <a:ext uri="{FF2B5EF4-FFF2-40B4-BE49-F238E27FC236}">
                <a16:creationId xmlns:a16="http://schemas.microsoft.com/office/drawing/2014/main" id="{8ED5CBC2-ABF5-5EEB-ABD0-14857F854788}"/>
              </a:ext>
            </a:extLst>
          </p:cNvPr>
          <p:cNvSpPr>
            <a:spLocks noChangeArrowheads="1"/>
          </p:cNvSpPr>
          <p:nvPr/>
        </p:nvSpPr>
        <p:spPr bwMode="auto">
          <a:xfrm>
            <a:off x="0" y="136267"/>
            <a:ext cx="84960"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1" u="none" strike="noStrike" cap="none" normalizeH="0" baseline="0" dirty="0">
                <a:ln>
                  <a:noFill/>
                </a:ln>
                <a:solidFill>
                  <a:srgbClr val="444444"/>
                </a:solidFill>
                <a:effectLst/>
                <a:latin typeface="Arial Unicode MS" panose="020B0604020202020204" pitchFamily="34" charset="-128"/>
              </a:rPr>
              <a:t>a</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
        <p:nvSpPr>
          <p:cNvPr id="7" name="Rectangle 1">
            <a:extLst>
              <a:ext uri="{FF2B5EF4-FFF2-40B4-BE49-F238E27FC236}">
                <a16:creationId xmlns:a16="http://schemas.microsoft.com/office/drawing/2014/main" id="{7C030508-9BF7-F40F-9D52-2182F39DFDB0}"/>
              </a:ext>
            </a:extLst>
          </p:cNvPr>
          <p:cNvSpPr>
            <a:spLocks noChangeArrowheads="1"/>
          </p:cNvSpPr>
          <p:nvPr/>
        </p:nvSpPr>
        <p:spPr bwMode="auto">
          <a:xfrm>
            <a:off x="0" y="67017"/>
            <a:ext cx="184731"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414693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3600" dirty="0">
                <a:solidFill>
                  <a:srgbClr val="0070C0"/>
                </a:solidFill>
              </a:rPr>
            </a:br>
            <a:r>
              <a:rPr lang="it-IT" sz="3200" dirty="0">
                <a:solidFill>
                  <a:srgbClr val="0070C0"/>
                </a:solidFill>
              </a:rPr>
              <a:t> </a:t>
            </a:r>
            <a:r>
              <a:rPr lang="it-IT" sz="2800" dirty="0">
                <a:solidFill>
                  <a:srgbClr val="0070C0"/>
                </a:solidFill>
              </a:rPr>
              <a:t>Il codice della crisi d’impresa </a:t>
            </a:r>
            <a:r>
              <a:rPr lang="it-IT" sz="2800" dirty="0" err="1">
                <a:solidFill>
                  <a:srgbClr val="0070C0"/>
                </a:solidFill>
              </a:rPr>
              <a:t>–aspetti</a:t>
            </a:r>
            <a:r>
              <a:rPr lang="it-IT" sz="2800" dirty="0">
                <a:solidFill>
                  <a:srgbClr val="0070C0"/>
                </a:solidFill>
              </a:rPr>
              <a:t> legati alla revisione dei conti</a:t>
            </a:r>
            <a:r>
              <a:rPr lang="it-IT" sz="2800" dirty="0"/>
              <a:t> </a:t>
            </a:r>
            <a:endParaRPr lang="it-IT" dirty="0"/>
          </a:p>
        </p:txBody>
      </p:sp>
      <p:sp>
        <p:nvSpPr>
          <p:cNvPr id="3" name="Segnaposto contenuto 2"/>
          <p:cNvSpPr>
            <a:spLocks noGrp="1"/>
          </p:cNvSpPr>
          <p:nvPr>
            <p:ph sz="quarter" idx="1"/>
          </p:nvPr>
        </p:nvSpPr>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000" u="none" strike="noStrike" cap="none" normalizeH="0" baseline="0" dirty="0">
                <a:ln>
                  <a:noFill/>
                </a:ln>
                <a:solidFill>
                  <a:srgbClr val="444444"/>
                </a:solidFill>
                <a:effectLst/>
                <a:latin typeface="+mj-lt"/>
                <a:ea typeface="Times New Roman" panose="02020603050405020304" pitchFamily="18" charset="0"/>
                <a:cs typeface="Courier New" panose="02070309020205020404" pitchFamily="49" charset="0"/>
              </a:rPr>
              <a:t>Nel corso delle trattative l’imprenditore conserva la gestione ordinaria e straordinaria dell’impresa.</a:t>
            </a:r>
          </a:p>
          <a:p>
            <a:pPr marL="0" indent="0" eaLnBrk="0" fontAlgn="base" hangingPunct="0">
              <a:spcBef>
                <a:spcPct val="0"/>
              </a:spcBef>
              <a:spcAft>
                <a:spcPct val="0"/>
              </a:spcAft>
              <a:buClrTx/>
              <a:buSzTx/>
              <a:buNone/>
            </a:pPr>
            <a:r>
              <a:rPr kumimoji="0" lang="it-IT" altLang="it-IT" sz="2000" u="none" strike="noStrike" cap="none" normalizeH="0" baseline="0" dirty="0">
                <a:ln>
                  <a:noFill/>
                </a:ln>
                <a:solidFill>
                  <a:srgbClr val="444444"/>
                </a:solidFill>
                <a:effectLst/>
                <a:latin typeface="+mj-lt"/>
              </a:rPr>
              <a:t>L'imprenditore in stato di crisi gestisce l'impresa in modo da evitare pregiudizio alla </a:t>
            </a:r>
            <a:r>
              <a:rPr kumimoji="0" lang="it-IT" altLang="it-IT" sz="2000" u="none" strike="noStrike" cap="none" normalizeH="0" baseline="0" dirty="0" err="1">
                <a:ln>
                  <a:noFill/>
                </a:ln>
                <a:solidFill>
                  <a:srgbClr val="444444"/>
                </a:solidFill>
                <a:effectLst/>
                <a:latin typeface="+mj-lt"/>
              </a:rPr>
              <a:t>sostenibilita'</a:t>
            </a:r>
            <a:r>
              <a:rPr kumimoji="0" lang="it-IT" altLang="it-IT" sz="2000" u="none" strike="noStrike" cap="none" normalizeH="0" baseline="0" dirty="0">
                <a:ln>
                  <a:noFill/>
                </a:ln>
                <a:solidFill>
                  <a:srgbClr val="444444"/>
                </a:solidFill>
                <a:effectLst/>
                <a:latin typeface="+mj-lt"/>
              </a:rPr>
              <a:t> economico-finanziaria </a:t>
            </a:r>
            <a:r>
              <a:rPr kumimoji="0" lang="it-IT" altLang="it-IT" sz="2000" u="none" strike="noStrike" cap="none" normalizeH="0" baseline="0" dirty="0" err="1">
                <a:ln>
                  <a:noFill/>
                </a:ln>
                <a:solidFill>
                  <a:srgbClr val="444444"/>
                </a:solidFill>
                <a:effectLst/>
                <a:latin typeface="+mj-lt"/>
              </a:rPr>
              <a:t>dell'attivita'</a:t>
            </a:r>
            <a:r>
              <a:rPr kumimoji="0" lang="it-IT" altLang="it-IT" sz="2000" u="none" strike="noStrike" cap="none" normalizeH="0" baseline="0" dirty="0">
                <a:ln>
                  <a:noFill/>
                </a:ln>
                <a:solidFill>
                  <a:srgbClr val="444444"/>
                </a:solidFill>
                <a:effectLst/>
                <a:latin typeface="+mj-lt"/>
              </a:rPr>
              <a:t>. Quando, nel corso della composizione negoziata, risulta che l'imprenditore </a:t>
            </a:r>
            <a:r>
              <a:rPr kumimoji="0" lang="it-IT" altLang="it-IT" sz="2000" u="none" strike="noStrike" cap="none" normalizeH="0" baseline="0" dirty="0" err="1">
                <a:ln>
                  <a:noFill/>
                </a:ln>
                <a:solidFill>
                  <a:srgbClr val="444444"/>
                </a:solidFill>
                <a:effectLst/>
                <a:latin typeface="+mj-lt"/>
              </a:rPr>
              <a:t>e'</a:t>
            </a:r>
            <a:r>
              <a:rPr kumimoji="0" lang="it-IT" altLang="it-IT" sz="2000" u="none" strike="noStrike" cap="none" normalizeH="0" baseline="0" dirty="0">
                <a:ln>
                  <a:noFill/>
                </a:ln>
                <a:solidFill>
                  <a:srgbClr val="444444"/>
                </a:solidFill>
                <a:effectLst/>
                <a:latin typeface="+mj-lt"/>
              </a:rPr>
              <a:t> insolvente ma esistono concrete prospettive di risanamento, lo stesso gestisce l'impresa nel prevalente interesse dei creditori. Restano ferme le </a:t>
            </a:r>
            <a:r>
              <a:rPr kumimoji="0" lang="it-IT" altLang="it-IT" sz="2000" u="none" strike="noStrike" cap="none" normalizeH="0" baseline="0" dirty="0" err="1">
                <a:ln>
                  <a:noFill/>
                </a:ln>
                <a:solidFill>
                  <a:srgbClr val="444444"/>
                </a:solidFill>
                <a:effectLst/>
                <a:latin typeface="+mj-lt"/>
              </a:rPr>
              <a:t>responsabilita'</a:t>
            </a:r>
            <a:r>
              <a:rPr kumimoji="0" lang="it-IT" altLang="it-IT" sz="2000" u="none" strike="noStrike" cap="none" normalizeH="0" baseline="0" dirty="0">
                <a:ln>
                  <a:noFill/>
                </a:ln>
                <a:solidFill>
                  <a:srgbClr val="444444"/>
                </a:solidFill>
                <a:effectLst/>
                <a:latin typeface="+mj-lt"/>
              </a:rPr>
              <a:t> dell'imprenditore. </a:t>
            </a:r>
            <a:endParaRPr kumimoji="0" lang="it-IT" altLang="it-IT" sz="200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2000" u="none" strike="noStrike" cap="none" normalizeH="0" baseline="0" dirty="0">
              <a:ln>
                <a:noFill/>
              </a:ln>
              <a:solidFill>
                <a:srgbClr val="444444"/>
              </a:solidFill>
              <a:effectLst/>
              <a:latin typeface="+mj-lt"/>
              <a:ea typeface="Times New Roman" panose="02020603050405020304" pitchFamily="18"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2400" u="none" strike="noStrike" cap="none" normalizeH="0" baseline="0" dirty="0">
              <a:ln>
                <a:noFill/>
              </a:ln>
              <a:solidFill>
                <a:srgbClr val="444444"/>
              </a:solidFill>
              <a:effectLst/>
              <a:latin typeface="+mj-lt"/>
              <a:ea typeface="Times New Roman" panose="02020603050405020304" pitchFamily="18"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2400" u="none" strike="noStrike" cap="none" normalizeH="0" baseline="0" dirty="0">
              <a:ln>
                <a:noFill/>
              </a:ln>
              <a:solidFill>
                <a:srgbClr val="444444"/>
              </a:solidFill>
              <a:effectLst/>
              <a:latin typeface="+mj-lt"/>
              <a:ea typeface="Times New Roman" panose="02020603050405020304" pitchFamily="18"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it-IT" sz="2400" u="sng" dirty="0">
              <a:latin typeface="+mj-lt"/>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29</a:t>
            </a:fld>
            <a:endParaRPr lang="it-IT"/>
          </a:p>
        </p:txBody>
      </p:sp>
    </p:spTree>
    <p:extLst>
      <p:ext uri="{BB962C8B-B14F-4D97-AF65-F5344CB8AC3E}">
        <p14:creationId xmlns:p14="http://schemas.microsoft.com/office/powerpoint/2010/main" val="2264261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Nuovo art. 2086 c.c.</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r>
              <a:rPr lang="it-IT" sz="2000" dirty="0"/>
              <a:t> </a:t>
            </a:r>
            <a:r>
              <a:rPr lang="it-IT" sz="2000" dirty="0">
                <a:latin typeface="Arial" pitchFamily="34" charset="0"/>
                <a:cs typeface="Arial" pitchFamily="34" charset="0"/>
              </a:rPr>
              <a:t>Assetto organizzativo e amministrativo-contabile?</a:t>
            </a:r>
          </a:p>
          <a:p>
            <a:endParaRPr lang="it-IT" sz="2000" dirty="0">
              <a:latin typeface="Arial" pitchFamily="34" charset="0"/>
              <a:cs typeface="Arial" pitchFamily="34" charset="0"/>
            </a:endParaRPr>
          </a:p>
          <a:p>
            <a:r>
              <a:rPr lang="it-IT" sz="2000" dirty="0">
                <a:latin typeface="Arial" pitchFamily="34" charset="0"/>
                <a:cs typeface="Arial" pitchFamily="34" charset="0"/>
              </a:rPr>
              <a:t>DEFINIZIONE </a:t>
            </a:r>
          </a:p>
          <a:p>
            <a:endParaRPr lang="it-IT" sz="2000" dirty="0">
              <a:latin typeface="Arial" pitchFamily="34" charset="0"/>
              <a:cs typeface="Arial" pitchFamily="34" charset="0"/>
            </a:endParaRPr>
          </a:p>
          <a:p>
            <a:r>
              <a:rPr lang="it-IT" sz="2000" dirty="0">
                <a:latin typeface="Arial" pitchFamily="34" charset="0"/>
                <a:cs typeface="Arial" pitchFamily="34" charset="0"/>
              </a:rPr>
              <a:t>Si può fare ricorso,  alle Norme di comportamento del collegio sindacale (NCCS) emesse a </a:t>
            </a:r>
            <a:r>
              <a:rPr lang="it-IT" sz="2000" b="1" dirty="0">
                <a:latin typeface="Arial" pitchFamily="34" charset="0"/>
                <a:cs typeface="Arial" pitchFamily="34" charset="0"/>
              </a:rPr>
              <a:t>gennaio 2021</a:t>
            </a:r>
            <a:r>
              <a:rPr lang="it-IT" sz="2000" dirty="0">
                <a:latin typeface="Arial" pitchFamily="34" charset="0"/>
                <a:cs typeface="Arial" pitchFamily="34" charset="0"/>
              </a:rPr>
              <a:t> dal Consiglio Nazionale dei Dottori Commercialisti ed Esperti contabili (CNDCEC).</a:t>
            </a: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3</a:t>
            </a:fld>
            <a:endParaRPr lang="it-IT"/>
          </a:p>
        </p:txBody>
      </p:sp>
    </p:spTree>
    <p:extLst>
      <p:ext uri="{BB962C8B-B14F-4D97-AF65-F5344CB8AC3E}">
        <p14:creationId xmlns:p14="http://schemas.microsoft.com/office/powerpoint/2010/main" val="10449746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3600" dirty="0">
                <a:solidFill>
                  <a:srgbClr val="0070C0"/>
                </a:solidFill>
              </a:rPr>
            </a:br>
            <a:r>
              <a:rPr lang="it-IT" sz="3200" dirty="0">
                <a:solidFill>
                  <a:srgbClr val="0070C0"/>
                </a:solidFill>
              </a:rPr>
              <a:t> </a:t>
            </a:r>
            <a:r>
              <a:rPr lang="it-IT" sz="2800" dirty="0">
                <a:solidFill>
                  <a:srgbClr val="0070C0"/>
                </a:solidFill>
              </a:rPr>
              <a:t>Il codice della crisi d’impresa </a:t>
            </a:r>
            <a:r>
              <a:rPr lang="it-IT" sz="2800" dirty="0" err="1">
                <a:solidFill>
                  <a:srgbClr val="0070C0"/>
                </a:solidFill>
              </a:rPr>
              <a:t>–aspetti</a:t>
            </a:r>
            <a:r>
              <a:rPr lang="it-IT" sz="2800" dirty="0">
                <a:solidFill>
                  <a:srgbClr val="0070C0"/>
                </a:solidFill>
              </a:rPr>
              <a:t> legati alla revisione dei conti</a:t>
            </a:r>
            <a:r>
              <a:rPr lang="it-IT" sz="2800" dirty="0"/>
              <a:t> </a:t>
            </a:r>
            <a:endParaRPr lang="it-IT" dirty="0"/>
          </a:p>
        </p:txBody>
      </p:sp>
      <p:sp>
        <p:nvSpPr>
          <p:cNvPr id="3" name="Segnaposto contenuto 2"/>
          <p:cNvSpPr>
            <a:spLocks noGrp="1"/>
          </p:cNvSpPr>
          <p:nvPr>
            <p:ph sz="quarter" idx="1"/>
          </p:nvPr>
        </p:nvSpPr>
        <p:spPr/>
        <p:txBody>
          <a:bodyPr>
            <a:normAutofit/>
          </a:bodyPr>
          <a:lstStyle/>
          <a:p>
            <a:pPr marL="0" indent="0" algn="l">
              <a:buNone/>
            </a:pPr>
            <a:r>
              <a:rPr lang="it-IT" sz="2000" b="0" i="0" u="none" strike="noStrike" baseline="0" dirty="0">
                <a:solidFill>
                  <a:srgbClr val="000000"/>
                </a:solidFill>
              </a:rPr>
              <a:t>GESTIONE DELL’IMPRESA</a:t>
            </a:r>
          </a:p>
          <a:p>
            <a:r>
              <a:rPr lang="it-IT" sz="2000" u="none" strike="noStrike" baseline="0" dirty="0"/>
              <a:t>Nel corso delle trattative l'imprenditore conserva la gestione ordinaria e straordinaria dell'impresa. </a:t>
            </a:r>
          </a:p>
          <a:p>
            <a:r>
              <a:rPr lang="it-IT" sz="2000" u="none" strike="noStrike" baseline="0" dirty="0"/>
              <a:t>L'imprenditore in stato di crisi gestisce l'impresa in modo da evitare pregiudizio alla </a:t>
            </a:r>
            <a:r>
              <a:rPr lang="it-IT" sz="2000" u="none" strike="noStrike" baseline="0" dirty="0" err="1"/>
              <a:t>sostenibilita'</a:t>
            </a:r>
            <a:r>
              <a:rPr lang="it-IT" sz="2000" u="none" strike="noStrike" baseline="0" dirty="0"/>
              <a:t> economico-finanziaria </a:t>
            </a:r>
            <a:r>
              <a:rPr lang="it-IT" sz="2000" u="none" strike="noStrike" baseline="0" dirty="0" err="1"/>
              <a:t>dell'attivita’</a:t>
            </a:r>
            <a:r>
              <a:rPr lang="it-IT" sz="2000" u="none" strike="noStrike" baseline="0" dirty="0"/>
              <a:t>. </a:t>
            </a:r>
          </a:p>
          <a:p>
            <a:r>
              <a:rPr lang="it-IT" sz="2000" u="none" strike="noStrike" baseline="0" dirty="0"/>
              <a:t>Quando, nel corso della composizione negoziata, risulta che l'imprenditore </a:t>
            </a:r>
            <a:r>
              <a:rPr lang="it-IT" sz="2000" u="none" strike="noStrike" baseline="0" dirty="0" err="1"/>
              <a:t>e’</a:t>
            </a:r>
            <a:r>
              <a:rPr lang="it-IT" sz="2000" u="none" strike="noStrike" baseline="0" dirty="0"/>
              <a:t> insolvente ma esistono concrete prospettive di risanamento, lo stesso gestisce l'impresa nel prevalente interesse dei creditori. </a:t>
            </a:r>
          </a:p>
          <a:p>
            <a:r>
              <a:rPr lang="it-IT" sz="2000" u="none" strike="noStrike" baseline="0" dirty="0"/>
              <a:t>Restano ferme le </a:t>
            </a:r>
            <a:r>
              <a:rPr lang="it-IT" sz="2000" u="none" strike="noStrike" baseline="0" dirty="0" err="1"/>
              <a:t>responsabilita'</a:t>
            </a:r>
            <a:r>
              <a:rPr lang="it-IT" sz="2000" u="none" strike="noStrike" baseline="0" dirty="0"/>
              <a:t> dell'imprenditore </a:t>
            </a:r>
            <a:r>
              <a:rPr lang="it-IT" sz="1600" u="none" strike="noStrike" baseline="0" dirty="0"/>
              <a:t>.</a:t>
            </a:r>
            <a:endParaRPr lang="it-IT" sz="1800" u="sng" dirty="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2400" u="none" strike="noStrike" cap="none" normalizeH="0" baseline="0" dirty="0">
              <a:ln>
                <a:noFill/>
              </a:ln>
              <a:solidFill>
                <a:srgbClr val="444444"/>
              </a:solidFill>
              <a:effectLst/>
              <a:latin typeface="+mj-lt"/>
              <a:ea typeface="Times New Roman" panose="02020603050405020304" pitchFamily="18"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2400" u="none" strike="noStrike" cap="none" normalizeH="0" baseline="0" dirty="0">
              <a:ln>
                <a:noFill/>
              </a:ln>
              <a:solidFill>
                <a:srgbClr val="444444"/>
              </a:solidFill>
              <a:effectLst/>
              <a:latin typeface="+mj-lt"/>
              <a:ea typeface="Times New Roman" panose="02020603050405020304" pitchFamily="18"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it-IT" sz="2400" u="sng" dirty="0">
              <a:latin typeface="+mj-lt"/>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30</a:t>
            </a:fld>
            <a:endParaRPr lang="it-IT"/>
          </a:p>
        </p:txBody>
      </p:sp>
      <p:sp>
        <p:nvSpPr>
          <p:cNvPr id="9" name="Rectangle 1">
            <a:extLst>
              <a:ext uri="{FF2B5EF4-FFF2-40B4-BE49-F238E27FC236}">
                <a16:creationId xmlns:a16="http://schemas.microsoft.com/office/drawing/2014/main" id="{66A5D2C0-2783-999C-857D-17BD8A262380}"/>
              </a:ext>
            </a:extLst>
          </p:cNvPr>
          <p:cNvSpPr>
            <a:spLocks noChangeArrowheads="1"/>
          </p:cNvSpPr>
          <p:nvPr/>
        </p:nvSpPr>
        <p:spPr bwMode="auto">
          <a:xfrm>
            <a:off x="0" y="90100"/>
            <a:ext cx="6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202531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400" dirty="0">
                <a:solidFill>
                  <a:srgbClr val="0070C0"/>
                </a:solidFill>
              </a:rPr>
              <a:t>Il codice della crisi d’impresa –aspetti legati alla revisione dei conti</a:t>
            </a:r>
            <a:r>
              <a:rPr lang="it-IT" sz="2400" dirty="0"/>
              <a:t> </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lgn="l"/>
            <a:endParaRPr lang="it-IT" sz="1800" b="0" i="0" u="none" strike="noStrike" baseline="0" dirty="0">
              <a:solidFill>
                <a:srgbClr val="000000"/>
              </a:solidFill>
              <a:latin typeface="Consolas" panose="020B0609020204030204" pitchFamily="49" charset="0"/>
            </a:endParaRPr>
          </a:p>
          <a:p>
            <a:pPr marL="0" indent="0" algn="l">
              <a:buNone/>
            </a:pPr>
            <a:r>
              <a:rPr lang="it-IT" sz="2400" b="0" i="0" u="none" strike="noStrike" baseline="0" dirty="0">
                <a:solidFill>
                  <a:srgbClr val="000000"/>
                </a:solidFill>
              </a:rPr>
              <a:t>GESTIONE DELL’IMPRESA</a:t>
            </a:r>
          </a:p>
          <a:p>
            <a:pPr algn="l"/>
            <a:endParaRPr lang="it-IT" sz="1800" b="0" i="0" u="none" strike="noStrike" baseline="0" dirty="0">
              <a:solidFill>
                <a:srgbClr val="000000"/>
              </a:solidFill>
              <a:latin typeface="Consolas" panose="020B0609020204030204" pitchFamily="49" charset="0"/>
            </a:endParaRPr>
          </a:p>
          <a:p>
            <a:r>
              <a:rPr lang="it-IT" sz="2400" b="0" i="0" u="none" strike="noStrike" baseline="0" dirty="0"/>
              <a:t>L'imprenditore informa preventivamente l'esperto, per iscritto, del compimento di atti di straordinaria amministrazione </a:t>
            </a:r>
            <a:r>
              <a:rPr lang="it-IT" sz="2400" b="0" i="0" u="none" strike="noStrike" baseline="0" dirty="0" err="1"/>
              <a:t>nonche</a:t>
            </a:r>
            <a:r>
              <a:rPr lang="it-IT" sz="2400" b="0" i="0" u="none" strike="noStrike" baseline="0" dirty="0"/>
              <a:t>’ dell'esecuzione di pagamenti che non sono coerenti rispetto alle trattative o alle prospettive di risanamento. </a:t>
            </a:r>
            <a:endParaRPr lang="it-IT" sz="2400" dirty="0"/>
          </a:p>
          <a:p>
            <a:r>
              <a:rPr lang="it-IT" sz="2400" b="0" i="0" u="none" strike="noStrike" baseline="0" dirty="0"/>
              <a:t>L'esperto, quando ritiene che l'atto </a:t>
            </a:r>
            <a:r>
              <a:rPr lang="it-IT" sz="2400" b="0" i="0" u="none" strike="noStrike" baseline="0" dirty="0" err="1"/>
              <a:t>puo'</a:t>
            </a:r>
            <a:r>
              <a:rPr lang="it-IT" sz="2400" b="0" i="0" u="none" strike="noStrike" baseline="0" dirty="0"/>
              <a:t> arrecare pregiudizio ai creditori, alle trattative o alle prospettive di risanamento, lo segnala per iscritto all'imprenditore e all'organo di controllo </a:t>
            </a:r>
            <a:endParaRPr lang="it-IT" sz="2400" u="sng" dirty="0">
              <a:cs typeface="Arial" panose="020B0604020202020204" pitchFamily="34" charset="0"/>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31</a:t>
            </a:fld>
            <a:endParaRPr lang="it-IT"/>
          </a:p>
        </p:txBody>
      </p:sp>
    </p:spTree>
    <p:extLst>
      <p:ext uri="{BB962C8B-B14F-4D97-AF65-F5344CB8AC3E}">
        <p14:creationId xmlns:p14="http://schemas.microsoft.com/office/powerpoint/2010/main" val="36569941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400" dirty="0">
                <a:solidFill>
                  <a:srgbClr val="0070C0"/>
                </a:solidFill>
              </a:rPr>
              <a:t>Il codice della crisi d’impresa –aspetti legati alla revisione dei conti</a:t>
            </a:r>
            <a:r>
              <a:rPr lang="it-IT" sz="2400" dirty="0"/>
              <a:t> </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lgn="l"/>
            <a:endParaRPr lang="it-IT" sz="1800" b="0" i="0" u="none" strike="noStrike" baseline="0" dirty="0">
              <a:solidFill>
                <a:srgbClr val="000000"/>
              </a:solidFill>
              <a:latin typeface="Consolas" panose="020B0609020204030204" pitchFamily="49" charset="0"/>
            </a:endParaRPr>
          </a:p>
          <a:p>
            <a:pPr marL="0" indent="0" algn="l">
              <a:buNone/>
            </a:pPr>
            <a:r>
              <a:rPr lang="it-IT" sz="2400" b="0" i="0" u="none" strike="noStrike" baseline="0" dirty="0">
                <a:solidFill>
                  <a:srgbClr val="000000"/>
                </a:solidFill>
              </a:rPr>
              <a:t>GESTIONE DELL’IMPRESA</a:t>
            </a:r>
          </a:p>
          <a:p>
            <a:pPr algn="l"/>
            <a:endParaRPr lang="it-IT" sz="1800" b="0" i="0" u="none" strike="noStrike" baseline="0" dirty="0">
              <a:solidFill>
                <a:srgbClr val="000000"/>
              </a:solidFill>
              <a:latin typeface="Consolas" panose="020B0609020204030204" pitchFamily="49" charset="0"/>
            </a:endParaRPr>
          </a:p>
          <a:p>
            <a:pPr algn="l"/>
            <a:endParaRPr lang="it-IT" sz="2000" b="0" i="0" u="none" strike="noStrike" baseline="0" dirty="0">
              <a:solidFill>
                <a:srgbClr val="000000"/>
              </a:solidFill>
            </a:endParaRPr>
          </a:p>
          <a:p>
            <a:r>
              <a:rPr lang="it-IT" sz="2000" b="0" i="0" u="none" strike="noStrike" baseline="0" dirty="0"/>
              <a:t>Se, nonostante la segnalazione, l'atto viene compiuto, l'imprenditore ne informa immediatamente l'esperto il quale, nei successivi dieci giorni, </a:t>
            </a:r>
            <a:r>
              <a:rPr lang="it-IT" sz="2000" b="0" i="0" u="none" strike="noStrike" baseline="0" dirty="0" err="1"/>
              <a:t>puo'</a:t>
            </a:r>
            <a:r>
              <a:rPr lang="it-IT" sz="2000" b="0" i="0" u="none" strike="noStrike" baseline="0" dirty="0"/>
              <a:t> iscrivere il proprio dissenso nel registro delle imprese. </a:t>
            </a:r>
          </a:p>
          <a:p>
            <a:r>
              <a:rPr lang="it-IT" sz="2000" b="0" i="0" u="none" strike="noStrike" baseline="0" dirty="0"/>
              <a:t>Quando l'atto compiuto pregiudica gli interessi dei creditori, l'iscrizione </a:t>
            </a:r>
            <a:r>
              <a:rPr lang="it-IT" sz="2000" b="0" i="0" u="none" strike="noStrike" baseline="0" dirty="0" err="1"/>
              <a:t>e'</a:t>
            </a:r>
            <a:r>
              <a:rPr lang="it-IT" sz="2000" b="0" i="0" u="none" strike="noStrike" baseline="0" dirty="0"/>
              <a:t> obbligatoria. </a:t>
            </a:r>
          </a:p>
          <a:p>
            <a:r>
              <a:rPr lang="it-IT" sz="2000" b="0" i="0" u="none" strike="noStrike" baseline="0" dirty="0"/>
              <a:t>Quando sono state concesse misure protettive o cautelari l'esperto, iscritto il proprio dissenso nel registro delle imprese, procede alla segnalazione per l’eventuale revoca delle misure protettive o per la riduzione della durata</a:t>
            </a: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32</a:t>
            </a:fld>
            <a:endParaRPr lang="it-IT"/>
          </a:p>
        </p:txBody>
      </p:sp>
    </p:spTree>
    <p:extLst>
      <p:ext uri="{BB962C8B-B14F-4D97-AF65-F5344CB8AC3E}">
        <p14:creationId xmlns:p14="http://schemas.microsoft.com/office/powerpoint/2010/main" val="3952100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400" dirty="0">
                <a:solidFill>
                  <a:srgbClr val="0070C0"/>
                </a:solidFill>
              </a:rPr>
              <a:t>Il codice della crisi d’impresa –aspetti legati alla revisione dei conti</a:t>
            </a:r>
            <a:r>
              <a:rPr lang="it-IT" sz="2400" dirty="0"/>
              <a:t> </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lgn="l"/>
            <a:endParaRPr lang="it-IT" sz="1800" b="0" i="0" u="none" strike="noStrike" baseline="0" dirty="0">
              <a:solidFill>
                <a:srgbClr val="000000"/>
              </a:solidFill>
              <a:latin typeface="Consolas" panose="020B0609020204030204" pitchFamily="49" charset="0"/>
            </a:endParaRPr>
          </a:p>
          <a:p>
            <a:pPr marL="0" indent="0" algn="l">
              <a:buNone/>
            </a:pPr>
            <a:r>
              <a:rPr lang="it-IT" sz="2400" b="0" i="0" u="none" strike="noStrike" baseline="0" dirty="0">
                <a:solidFill>
                  <a:srgbClr val="000000"/>
                </a:solidFill>
              </a:rPr>
              <a:t>AUTORIZZAZIONI DEL TRIBUNALE</a:t>
            </a:r>
          </a:p>
          <a:p>
            <a:r>
              <a:rPr lang="it-IT" sz="2000" b="0" i="0" u="none" strike="noStrike" baseline="0" dirty="0"/>
              <a:t>Su richiesta dell'imprenditore il tribunale, verificata la </a:t>
            </a:r>
            <a:r>
              <a:rPr lang="it-IT" sz="2000" b="0" i="0" u="none" strike="noStrike" baseline="0" dirty="0" err="1"/>
              <a:t>funzionalita'</a:t>
            </a:r>
            <a:r>
              <a:rPr lang="it-IT" sz="2000" b="0" i="0" u="none" strike="noStrike" baseline="0" dirty="0"/>
              <a:t> degli atti rispetto alla </a:t>
            </a:r>
            <a:r>
              <a:rPr lang="it-IT" sz="2000" b="0" i="0" u="none" strike="noStrike" baseline="0" dirty="0" err="1"/>
              <a:t>continuita'</a:t>
            </a:r>
            <a:r>
              <a:rPr lang="it-IT" sz="2000" b="0" i="0" u="none" strike="noStrike" baseline="0" dirty="0"/>
              <a:t> aziendale e alla migliore soddisfazione dei creditori, </a:t>
            </a:r>
            <a:r>
              <a:rPr lang="it-IT" sz="2000" b="0" i="0" u="none" strike="noStrike" baseline="0" dirty="0" err="1"/>
              <a:t>puo’</a:t>
            </a:r>
            <a:r>
              <a:rPr lang="it-IT" sz="2000" b="0" i="0" u="none" strike="noStrike" baseline="0" dirty="0"/>
              <a:t>: </a:t>
            </a:r>
          </a:p>
          <a:p>
            <a:pPr marL="0" indent="0">
              <a:buNone/>
            </a:pPr>
            <a:r>
              <a:rPr lang="it-IT" sz="2000" b="0" i="0" u="none" strike="noStrike" baseline="0" dirty="0"/>
              <a:t>a) autorizzare l'imprenditore a contrarre finanziamenti prededucibili </a:t>
            </a:r>
          </a:p>
          <a:p>
            <a:pPr marL="0" indent="0">
              <a:buNone/>
            </a:pPr>
            <a:r>
              <a:rPr lang="it-IT" sz="2000" b="0" i="0" u="none" strike="noStrike" baseline="0" dirty="0"/>
              <a:t>b) autorizzare l'imprenditore a contrarre finanziamenti dai soci prededucibili </a:t>
            </a:r>
          </a:p>
          <a:p>
            <a:pPr marL="0" indent="0">
              <a:buNone/>
            </a:pPr>
            <a:r>
              <a:rPr lang="it-IT" sz="2000" b="0" i="0" u="none" strike="noStrike" baseline="0" dirty="0"/>
              <a:t>c) autorizzare una o </a:t>
            </a:r>
            <a:r>
              <a:rPr lang="it-IT" sz="2000" b="0" i="0" u="none" strike="noStrike" baseline="0" dirty="0" err="1"/>
              <a:t>piu'</a:t>
            </a:r>
            <a:r>
              <a:rPr lang="it-IT" sz="2000" b="0" i="0" u="none" strike="noStrike" baseline="0" dirty="0"/>
              <a:t> </a:t>
            </a:r>
            <a:r>
              <a:rPr lang="it-IT" sz="2000" b="0" i="0" u="none" strike="noStrike" baseline="0" dirty="0" err="1"/>
              <a:t>societa'</a:t>
            </a:r>
            <a:r>
              <a:rPr lang="it-IT" sz="2000" b="0" i="0" u="none" strike="noStrike" baseline="0" dirty="0"/>
              <a:t> appartenenti ad un </a:t>
            </a:r>
            <a:r>
              <a:rPr lang="it-IT" sz="2000" dirty="0"/>
              <a:t>g</a:t>
            </a:r>
            <a:r>
              <a:rPr lang="it-IT" sz="2000" b="0" i="0" u="none" strike="noStrike" baseline="0" dirty="0"/>
              <a:t>ruppo a contrarre finanziamenti prededucibili </a:t>
            </a:r>
          </a:p>
          <a:p>
            <a:pPr marL="0" indent="0">
              <a:buNone/>
            </a:pPr>
            <a:r>
              <a:rPr lang="it-IT" sz="2000" u="none" strike="noStrike" baseline="0" dirty="0"/>
              <a:t>d) autorizzare l'imprenditore a trasferire in qualunque forma l'azienda o uno o </a:t>
            </a:r>
            <a:r>
              <a:rPr lang="it-IT" sz="2000" u="none" strike="noStrike" baseline="0" dirty="0" err="1"/>
              <a:t>piu'</a:t>
            </a:r>
            <a:r>
              <a:rPr lang="it-IT" sz="2000" u="none" strike="noStrike" baseline="0" dirty="0"/>
              <a:t> suoi rami senza gli effetti di cui all'articolo 2560, secondo comma c.c. (</a:t>
            </a:r>
            <a:r>
              <a:rPr lang="it-IT" sz="2000" i="1" u="none" strike="noStrike" baseline="0" dirty="0"/>
              <a:t>coobbligazione sui debiti ceduti) </a:t>
            </a:r>
            <a:r>
              <a:rPr lang="it-IT" sz="2000" u="none" strike="noStrike" baseline="0" dirty="0"/>
              <a:t>dettando le misure ritenute opportune, tenuto conto delle istanze delle parti interessate al fine di tutelare gli interessi coinvolti</a:t>
            </a: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33</a:t>
            </a:fld>
            <a:endParaRPr lang="it-IT"/>
          </a:p>
        </p:txBody>
      </p:sp>
    </p:spTree>
    <p:extLst>
      <p:ext uri="{BB962C8B-B14F-4D97-AF65-F5344CB8AC3E}">
        <p14:creationId xmlns:p14="http://schemas.microsoft.com/office/powerpoint/2010/main" val="13125273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400" dirty="0">
                <a:solidFill>
                  <a:srgbClr val="0070C0"/>
                </a:solidFill>
              </a:rPr>
              <a:t>Il codice della crisi d’impresa –aspetti legati alla revisione dei conti</a:t>
            </a:r>
            <a:r>
              <a:rPr lang="it-IT" sz="2400" dirty="0"/>
              <a:t> </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0" indent="0" algn="l">
              <a:buNone/>
            </a:pPr>
            <a:r>
              <a:rPr lang="it-IT" sz="2400" b="0" i="0" u="none" strike="noStrike" baseline="0" dirty="0">
                <a:solidFill>
                  <a:srgbClr val="000000"/>
                </a:solidFill>
              </a:rPr>
              <a:t>CONCLUSIONI DELLE TRATTATIVE</a:t>
            </a:r>
          </a:p>
          <a:p>
            <a:r>
              <a:rPr lang="it-IT" sz="2000" b="0" i="0" u="none" strike="noStrike" baseline="0" dirty="0"/>
              <a:t>Quando </a:t>
            </a:r>
            <a:r>
              <a:rPr lang="it-IT" sz="2000" b="0" i="0" u="none" strike="noStrike" baseline="0" dirty="0" err="1"/>
              <a:t>e'</a:t>
            </a:r>
            <a:r>
              <a:rPr lang="it-IT" sz="2000" b="0" i="0" u="none" strike="noStrike" baseline="0" dirty="0"/>
              <a:t> individuata una soluzione idonea al superamento della situazione di squilibrio, le parti possono, alternativamente: </a:t>
            </a:r>
          </a:p>
          <a:p>
            <a:pPr marL="0" indent="0">
              <a:buNone/>
            </a:pPr>
            <a:r>
              <a:rPr lang="it-IT" sz="2000" b="0" i="0" u="none" strike="noStrike" baseline="0" dirty="0"/>
              <a:t>a) </a:t>
            </a:r>
            <a:r>
              <a:rPr lang="it-IT" sz="2000" b="1" i="0" u="none" strike="noStrike" baseline="0" dirty="0"/>
              <a:t>concludere un contratto</a:t>
            </a:r>
            <a:r>
              <a:rPr lang="it-IT" sz="2000" b="0" i="0" u="none" strike="noStrike" baseline="0" dirty="0"/>
              <a:t>, con uno o </a:t>
            </a:r>
            <a:r>
              <a:rPr lang="it-IT" sz="2000" b="0" i="0" u="none" strike="noStrike" baseline="0" dirty="0" err="1"/>
              <a:t>piu'</a:t>
            </a:r>
            <a:r>
              <a:rPr lang="it-IT" sz="2000" b="0" i="0" u="none" strike="noStrike" baseline="0" dirty="0"/>
              <a:t> creditori, che produce gli effetti di cui all'articolo 14 se, secondo la relazione dell'esperto  , </a:t>
            </a:r>
            <a:r>
              <a:rPr lang="it-IT" sz="2000" b="0" i="0" u="none" strike="noStrike" baseline="0" dirty="0" err="1"/>
              <a:t>e'</a:t>
            </a:r>
            <a:r>
              <a:rPr lang="it-IT" sz="2000" b="0" i="0" u="none" strike="noStrike" baseline="0" dirty="0"/>
              <a:t> idoneo ad assicurare la </a:t>
            </a:r>
            <a:r>
              <a:rPr lang="it-IT" sz="2000" b="0" i="0" u="none" strike="noStrike" baseline="0" dirty="0" err="1"/>
              <a:t>continuita'</a:t>
            </a:r>
            <a:r>
              <a:rPr lang="it-IT" sz="2000" b="0" i="0" u="none" strike="noStrike" baseline="0" dirty="0"/>
              <a:t> aziendale per un periodo non inferiore a due anni; </a:t>
            </a:r>
          </a:p>
          <a:p>
            <a:pPr marL="0" indent="0">
              <a:buNone/>
            </a:pPr>
            <a:r>
              <a:rPr lang="it-IT" sz="2000" b="0" i="0" u="none" strike="noStrike" baseline="0" dirty="0"/>
              <a:t>b) </a:t>
            </a:r>
            <a:r>
              <a:rPr lang="it-IT" sz="2000" b="1" i="0" u="none" strike="noStrike" baseline="0" dirty="0"/>
              <a:t>concludere una convenzione di moratoria</a:t>
            </a:r>
            <a:r>
              <a:rPr lang="it-IT" sz="2000" b="0" i="0" u="none" strike="noStrike" baseline="0" dirty="0"/>
              <a:t>; </a:t>
            </a:r>
          </a:p>
          <a:p>
            <a:pPr marL="0" indent="0">
              <a:buNone/>
            </a:pPr>
            <a:r>
              <a:rPr lang="it-IT" sz="2000" b="0" i="0" u="none" strike="noStrike" baseline="0" dirty="0"/>
              <a:t>c) </a:t>
            </a:r>
            <a:r>
              <a:rPr lang="it-IT" sz="2000" b="1" i="0" u="none" strike="noStrike" baseline="0" dirty="0"/>
              <a:t>concludere un accordo sottoscritto dall'imprenditore, dai creditori e dall'esperto</a:t>
            </a:r>
            <a:endParaRPr lang="it-IT" sz="2000" u="none" strike="noStrike" baseline="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34</a:t>
            </a:fld>
            <a:endParaRPr lang="it-IT"/>
          </a:p>
        </p:txBody>
      </p:sp>
    </p:spTree>
    <p:extLst>
      <p:ext uri="{BB962C8B-B14F-4D97-AF65-F5344CB8AC3E}">
        <p14:creationId xmlns:p14="http://schemas.microsoft.com/office/powerpoint/2010/main" val="27647921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400" dirty="0">
                <a:solidFill>
                  <a:srgbClr val="0070C0"/>
                </a:solidFill>
              </a:rPr>
              <a:t>Il codice della crisi d’impresa –aspetti legati alla revisione dei conti</a:t>
            </a:r>
            <a:r>
              <a:rPr lang="it-IT" sz="2400" dirty="0"/>
              <a:t> </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lgn="l"/>
            <a:endParaRPr lang="it-IT" sz="1800" b="0" i="0" u="none" strike="noStrike" baseline="0" dirty="0">
              <a:solidFill>
                <a:srgbClr val="000000"/>
              </a:solidFill>
              <a:latin typeface="Consolas" panose="020B0609020204030204" pitchFamily="49" charset="0"/>
            </a:endParaRPr>
          </a:p>
          <a:p>
            <a:pPr marL="0" indent="0" algn="l">
              <a:buNone/>
            </a:pPr>
            <a:r>
              <a:rPr lang="it-IT" sz="2400" b="0" i="0" u="none" strike="noStrike" baseline="0" dirty="0">
                <a:solidFill>
                  <a:srgbClr val="000000"/>
                </a:solidFill>
              </a:rPr>
              <a:t>CONCLUSIONI DELLE TRATTATIVE</a:t>
            </a:r>
          </a:p>
          <a:p>
            <a:r>
              <a:rPr lang="it-IT" sz="1800" u="none" strike="noStrike" baseline="0" dirty="0"/>
              <a:t>L'imprenditore </a:t>
            </a:r>
            <a:r>
              <a:rPr lang="it-IT" sz="1800" u="none" strike="noStrike" baseline="0" dirty="0" err="1"/>
              <a:t>puo'</a:t>
            </a:r>
            <a:r>
              <a:rPr lang="it-IT" sz="1800" u="none" strike="noStrike" baseline="0" dirty="0"/>
              <a:t>, all'esito delle trattative, domandare l'omologazione di un accordo di ristrutturazione dei debiti ai sensi degli articoli 182-bis, 182-septies e 182-novies del regio decreto n.267 del 1942. La percentuale di cui all'articolo 182-septies, secondo comma, lettera c), </a:t>
            </a:r>
            <a:r>
              <a:rPr lang="it-IT" sz="1800" u="none" strike="noStrike" baseline="0" dirty="0" err="1"/>
              <a:t>e'</a:t>
            </a:r>
            <a:r>
              <a:rPr lang="it-IT" sz="1800" u="none" strike="noStrike" baseline="0" dirty="0"/>
              <a:t> ridotta al 60 per cento se il raggiungimento dell'accordo risulta dalla relazione finale dell'esperto. </a:t>
            </a:r>
          </a:p>
          <a:p>
            <a:pPr marL="0" indent="0">
              <a:buNone/>
            </a:pPr>
            <a:r>
              <a:rPr lang="it-IT" sz="1800" u="none" strike="noStrike" baseline="0" dirty="0"/>
              <a:t>L'imprenditore </a:t>
            </a:r>
            <a:r>
              <a:rPr lang="it-IT" sz="1800" u="none" strike="noStrike" baseline="0" dirty="0" err="1"/>
              <a:t>puo'</a:t>
            </a:r>
            <a:r>
              <a:rPr lang="it-IT" sz="1800" u="none" strike="noStrike" baseline="0" dirty="0"/>
              <a:t>, in alternativa: </a:t>
            </a:r>
          </a:p>
          <a:p>
            <a:pPr marL="342900" indent="-342900">
              <a:buAutoNum type="alphaLcParenR"/>
            </a:pPr>
            <a:r>
              <a:rPr lang="it-IT" sz="1800" u="none" strike="noStrike" baseline="0" dirty="0"/>
              <a:t>predisporre il piano attestato di risanamento;</a:t>
            </a:r>
          </a:p>
          <a:p>
            <a:pPr marL="342900" indent="-342900">
              <a:buAutoNum type="alphaLcParenR"/>
            </a:pPr>
            <a:r>
              <a:rPr lang="it-IT" sz="1800" u="none" strike="noStrike" baseline="0" dirty="0"/>
              <a:t> domandare </a:t>
            </a:r>
          </a:p>
          <a:p>
            <a:pPr marL="342900" indent="-342900">
              <a:buAutoNum type="alphaLcParenR"/>
            </a:pPr>
            <a:r>
              <a:rPr lang="it-IT" sz="1800" u="none" strike="noStrike" baseline="0" dirty="0"/>
              <a:t>all'esito delle trattative, proporre la domanda di concordato semplificato per la liquidazione del patrimonio; </a:t>
            </a:r>
          </a:p>
          <a:p>
            <a:pPr marL="342900" indent="-342900">
              <a:buAutoNum type="alphaLcParenR"/>
            </a:pPr>
            <a:r>
              <a:rPr lang="it-IT" sz="1800" u="none" strike="noStrike" baseline="0" dirty="0"/>
              <a:t>accedere ad una delle procedure disciplinate dal CCII</a:t>
            </a:r>
            <a:endParaRPr lang="it-IT" sz="2000" u="none" strike="noStrike" baseline="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35</a:t>
            </a:fld>
            <a:endParaRPr lang="it-IT"/>
          </a:p>
        </p:txBody>
      </p:sp>
    </p:spTree>
    <p:extLst>
      <p:ext uri="{BB962C8B-B14F-4D97-AF65-F5344CB8AC3E}">
        <p14:creationId xmlns:p14="http://schemas.microsoft.com/office/powerpoint/2010/main" val="30734867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400" dirty="0">
                <a:solidFill>
                  <a:srgbClr val="0070C0"/>
                </a:solidFill>
              </a:rPr>
              <a:t>Il codice della crisi d’impresa –aspetti legati alla revisione dei conti</a:t>
            </a:r>
            <a:r>
              <a:rPr lang="it-IT" sz="2400" dirty="0"/>
              <a:t> </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lgn="l"/>
            <a:endParaRPr lang="it-IT" sz="1800" b="0" i="0" u="none" strike="noStrike" baseline="0" dirty="0">
              <a:solidFill>
                <a:srgbClr val="000000"/>
              </a:solidFill>
              <a:latin typeface="Consolas" panose="020B0609020204030204" pitchFamily="49" charset="0"/>
            </a:endParaRPr>
          </a:p>
          <a:p>
            <a:pPr marL="0" indent="0" algn="l">
              <a:buNone/>
            </a:pPr>
            <a:r>
              <a:rPr lang="it-IT" sz="2400" b="0" i="0" u="none" strike="noStrike" baseline="0" dirty="0">
                <a:solidFill>
                  <a:srgbClr val="000000"/>
                </a:solidFill>
              </a:rPr>
              <a:t>MISURE PREMIALI</a:t>
            </a:r>
          </a:p>
          <a:p>
            <a:pPr algn="l"/>
            <a:endParaRPr lang="it-IT" sz="1800" b="0" i="0" u="none" strike="noStrike" baseline="0" dirty="0">
              <a:solidFill>
                <a:srgbClr val="000000"/>
              </a:solidFill>
              <a:latin typeface="Consolas" panose="020B0609020204030204" pitchFamily="49" charset="0"/>
            </a:endParaRPr>
          </a:p>
          <a:p>
            <a:r>
              <a:rPr lang="it-IT" sz="1800" b="0" i="0" u="none" strike="noStrike" baseline="0" dirty="0"/>
              <a:t>Dall'accettazione dell'incarico da parte dell'esperto e sino alla conclusione delle composizioni negoziate previste, </a:t>
            </a:r>
            <a:r>
              <a:rPr lang="it-IT" sz="1800" b="1" i="0" u="none" strike="noStrike" baseline="0" dirty="0"/>
              <a:t>gli interessi che maturano sui debiti tributari dell'imprenditore sono ridotti alla misura </a:t>
            </a:r>
            <a:r>
              <a:rPr lang="it-IT" sz="1800" b="1" i="0" u="none" strike="noStrike" baseline="0" dirty="0">
                <a:solidFill>
                  <a:srgbClr val="FF0000"/>
                </a:solidFill>
              </a:rPr>
              <a:t>legale</a:t>
            </a:r>
            <a:r>
              <a:rPr lang="it-IT" sz="1800" b="0" i="0" u="none" strike="noStrike" baseline="0" dirty="0"/>
              <a:t>. </a:t>
            </a:r>
          </a:p>
          <a:p>
            <a:r>
              <a:rPr lang="it-IT" sz="1800" b="0" i="0" u="none" strike="noStrike" baseline="0" dirty="0"/>
              <a:t>Le sanzioni tributarie per le quali </a:t>
            </a:r>
            <a:r>
              <a:rPr lang="it-IT" sz="1800" b="0" i="0" u="none" strike="noStrike" baseline="0" dirty="0" err="1"/>
              <a:t>e'</a:t>
            </a:r>
            <a:r>
              <a:rPr lang="it-IT" sz="1800" b="0" i="0" u="none" strike="noStrike" baseline="0" dirty="0"/>
              <a:t> prevista l'applicazione in misura ridotta in caso di pagamento entro un determinato termine dalla comunicazione dell'ufficio che le irroga, sono ridotte alla misura minima se il termine per il pagamento scade dopo la presentazione della istanza  </a:t>
            </a:r>
          </a:p>
          <a:p>
            <a:pPr algn="l"/>
            <a:endParaRPr lang="it-IT" sz="1800" b="0" i="0" u="none" strike="noStrike" baseline="0" dirty="0">
              <a:solidFill>
                <a:srgbClr val="000000"/>
              </a:solidFill>
              <a:latin typeface="Consolas" panose="020B0609020204030204" pitchFamily="49" charset="0"/>
            </a:endParaRPr>
          </a:p>
          <a:p>
            <a:r>
              <a:rPr lang="it-IT" sz="2000" b="0" i="0" u="none" strike="noStrike" baseline="0" dirty="0"/>
              <a:t>Le sanzioni e gli interessi sui debiti tributari sorti prima del deposito dell'istanza, e oggetto della composizione negoziata sono ridotti della </a:t>
            </a:r>
            <a:r>
              <a:rPr lang="it-IT" sz="2000" b="0" i="0" u="none" strike="noStrike" baseline="0" dirty="0" err="1"/>
              <a:t>meta'</a:t>
            </a:r>
            <a:r>
              <a:rPr lang="it-IT" sz="2000" b="0" i="0" u="none" strike="noStrike" baseline="0" dirty="0"/>
              <a:t> nelle ipotesi di conclusione delle trattative</a:t>
            </a:r>
            <a:endParaRPr lang="it-IT" sz="2000" b="0" i="0" u="none" strike="noStrike" baseline="0" dirty="0">
              <a:solidFill>
                <a:srgbClr val="000000"/>
              </a:solidFill>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36</a:t>
            </a:fld>
            <a:endParaRPr lang="it-IT"/>
          </a:p>
        </p:txBody>
      </p:sp>
    </p:spTree>
    <p:extLst>
      <p:ext uri="{BB962C8B-B14F-4D97-AF65-F5344CB8AC3E}">
        <p14:creationId xmlns:p14="http://schemas.microsoft.com/office/powerpoint/2010/main" val="23632727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400" dirty="0">
                <a:solidFill>
                  <a:srgbClr val="0070C0"/>
                </a:solidFill>
              </a:rPr>
              <a:t>Il codice della crisi d’impresa –aspetti legati alla revisione dei conti</a:t>
            </a:r>
            <a:r>
              <a:rPr lang="it-IT" sz="2400" dirty="0"/>
              <a:t> </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lgn="l"/>
            <a:endParaRPr lang="it-IT" sz="1800" b="0" i="0" u="none" strike="noStrike" baseline="0" dirty="0">
              <a:solidFill>
                <a:srgbClr val="000000"/>
              </a:solidFill>
              <a:latin typeface="Consolas" panose="020B0609020204030204" pitchFamily="49" charset="0"/>
            </a:endParaRPr>
          </a:p>
          <a:p>
            <a:pPr marL="0" indent="0" algn="l">
              <a:buNone/>
            </a:pPr>
            <a:r>
              <a:rPr lang="it-IT" sz="2400" b="0" i="0" u="none" strike="noStrike" baseline="0" dirty="0">
                <a:solidFill>
                  <a:srgbClr val="000000"/>
                </a:solidFill>
              </a:rPr>
              <a:t>MISURE PREMIALI</a:t>
            </a:r>
          </a:p>
          <a:p>
            <a:pPr algn="l"/>
            <a:endParaRPr lang="it-IT" sz="2000" b="0" i="0" u="none" strike="noStrike" baseline="0" dirty="0">
              <a:solidFill>
                <a:srgbClr val="000000"/>
              </a:solidFill>
            </a:endParaRPr>
          </a:p>
          <a:p>
            <a:pPr marL="0" indent="0" algn="l">
              <a:buNone/>
            </a:pPr>
            <a:r>
              <a:rPr lang="it-IT" sz="2000" b="0" i="0" u="none" strike="noStrike" baseline="0" dirty="0">
                <a:solidFill>
                  <a:srgbClr val="000000"/>
                </a:solidFill>
              </a:rPr>
              <a:t>Se le trattative si concludono con un contratto con i creditori, </a:t>
            </a:r>
            <a:r>
              <a:rPr lang="it-IT" sz="2000" b="0" i="0" u="none" strike="noStrike" baseline="0" dirty="0"/>
              <a:t>l'Agenzia delle entrate concede all'imprenditore che lo richiede, con istanza sottoscritta anche dall'esperto, un piano di </a:t>
            </a:r>
            <a:r>
              <a:rPr lang="it-IT" sz="2000" b="1" i="0" u="none" strike="noStrike" baseline="0" dirty="0">
                <a:solidFill>
                  <a:srgbClr val="FF0000"/>
                </a:solidFill>
              </a:rPr>
              <a:t>rateazione </a:t>
            </a:r>
            <a:r>
              <a:rPr lang="it-IT" sz="2000" b="1" i="0" u="none" strike="noStrike" baseline="0" dirty="0"/>
              <a:t>fino ad un massimo di settantadue rate mensili </a:t>
            </a:r>
            <a:r>
              <a:rPr lang="it-IT" sz="2000" b="0" i="0" u="none" strike="noStrike" baseline="0" dirty="0"/>
              <a:t>delle somme dovute e non versate a titolo di imposte sul reddito, ritenute alla fonte operate in </a:t>
            </a:r>
            <a:r>
              <a:rPr lang="it-IT" sz="2000" b="0" i="0" u="none" strike="noStrike" baseline="0" dirty="0" err="1"/>
              <a:t>qualita’</a:t>
            </a:r>
            <a:r>
              <a:rPr lang="it-IT" sz="2000" b="0" i="0" u="none" strike="noStrike" baseline="0" dirty="0"/>
              <a:t> di sostituto d'imposta, Iva e Irap non ancora iscritte a ruolo, e relativi accessori. </a:t>
            </a:r>
            <a:endParaRPr lang="it-IT" sz="2000" b="0" i="0" u="none" strike="noStrike" baseline="0" dirty="0">
              <a:solidFill>
                <a:srgbClr val="000000"/>
              </a:solidFill>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37</a:t>
            </a:fld>
            <a:endParaRPr lang="it-IT"/>
          </a:p>
        </p:txBody>
      </p:sp>
    </p:spTree>
    <p:extLst>
      <p:ext uri="{BB962C8B-B14F-4D97-AF65-F5344CB8AC3E}">
        <p14:creationId xmlns:p14="http://schemas.microsoft.com/office/powerpoint/2010/main" val="20447574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400" dirty="0">
                <a:solidFill>
                  <a:srgbClr val="0070C0"/>
                </a:solidFill>
              </a:rPr>
              <a:t>Il codice della crisi d’impresa –aspetti legati alla revisione dei conti</a:t>
            </a:r>
            <a:r>
              <a:rPr lang="it-IT" sz="2400" dirty="0"/>
              <a:t> </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lgn="l"/>
            <a:endParaRPr lang="it-IT" sz="1800" b="0" i="0" u="none" strike="noStrike" baseline="0" dirty="0">
              <a:solidFill>
                <a:srgbClr val="000000"/>
              </a:solidFill>
              <a:latin typeface="Consolas" panose="020B0609020204030204" pitchFamily="49" charset="0"/>
            </a:endParaRPr>
          </a:p>
          <a:p>
            <a:pPr marL="0" indent="0" algn="l">
              <a:buNone/>
            </a:pPr>
            <a:r>
              <a:rPr lang="it-IT" sz="2000" b="0" i="0" u="none" strike="noStrike" baseline="0" dirty="0">
                <a:solidFill>
                  <a:srgbClr val="000000"/>
                </a:solidFill>
              </a:rPr>
              <a:t>RUOLO E RESPONSABILITA’ DEGLI ORGANI DI CONTROLLO</a:t>
            </a:r>
          </a:p>
          <a:p>
            <a:r>
              <a:rPr lang="it-IT" sz="2000" b="1" i="0" u="none" strike="noStrike" baseline="0" dirty="0"/>
              <a:t>L'organo di controllo societario segnala, per iscritto, all'organo amministrativo la sussistenza dei presupposti per la presentazione dell'istanza</a:t>
            </a:r>
            <a:r>
              <a:rPr lang="it-IT" sz="2000" b="0" i="0" u="none" strike="noStrike" baseline="0" dirty="0"/>
              <a:t>. </a:t>
            </a:r>
          </a:p>
          <a:p>
            <a:r>
              <a:rPr lang="it-IT" sz="2000" b="0" i="0" u="none" strike="noStrike" baseline="0" dirty="0"/>
              <a:t>La segnalazione </a:t>
            </a:r>
            <a:r>
              <a:rPr lang="it-IT" sz="2000" b="0" i="0" u="none" strike="noStrike" baseline="0" dirty="0" err="1"/>
              <a:t>e'</a:t>
            </a:r>
            <a:r>
              <a:rPr lang="it-IT" sz="2000" b="0" i="0" u="none" strike="noStrike" baseline="0" dirty="0"/>
              <a:t> motivata, </a:t>
            </a:r>
            <a:r>
              <a:rPr lang="it-IT" sz="2000" b="0" i="0" u="none" strike="noStrike" baseline="0" dirty="0" err="1"/>
              <a:t>e'</a:t>
            </a:r>
            <a:r>
              <a:rPr lang="it-IT" sz="2000" b="0" i="0" u="none" strike="noStrike" baseline="0" dirty="0"/>
              <a:t> trasmessa con mezzi che assicurano la prova dell'avvenuta ricezione e contiene la fissazione di un congruo termine, </a:t>
            </a:r>
            <a:r>
              <a:rPr lang="it-IT" sz="2000" b="1" i="0" u="none" strike="noStrike" baseline="0" dirty="0"/>
              <a:t>non superiore a trenta giorni</a:t>
            </a:r>
            <a:r>
              <a:rPr lang="it-IT" sz="2000" b="0" i="0" u="none" strike="noStrike" baseline="0" dirty="0"/>
              <a:t>, entro il quale l'organo amministrativo deve riferire in ordine alle iniziative intraprese. In pendenza delle trattative, rimane fermo il dovere di vigilanza di cui all'articolo 2403 del codice civile. </a:t>
            </a:r>
          </a:p>
          <a:p>
            <a:r>
              <a:rPr lang="it-IT" sz="2000" b="0" i="0" u="none" strike="noStrike" baseline="0" dirty="0"/>
              <a:t>La tempestiva segnalazione all'organo amministrativo ai sensi del comma 1 e la vigilanza sull'andamento delle trattative sono valutate ai fini della </a:t>
            </a:r>
            <a:r>
              <a:rPr lang="it-IT" sz="2000" b="0" i="0" u="sng" strike="noStrike" baseline="0" dirty="0" err="1"/>
              <a:t>responsabilita'</a:t>
            </a:r>
            <a:r>
              <a:rPr lang="it-IT" sz="2000" b="0" i="0" u="none" strike="noStrike" baseline="0" dirty="0"/>
              <a:t> prevista dall'articolo 2407 del codice civile. </a:t>
            </a:r>
          </a:p>
          <a:p>
            <a:r>
              <a:rPr lang="it-IT" sz="2000" dirty="0">
                <a:solidFill>
                  <a:srgbClr val="0070C0"/>
                </a:solidFill>
              </a:rPr>
              <a:t>(art. 25- </a:t>
            </a:r>
            <a:r>
              <a:rPr lang="it-IT" sz="2000" i="1" dirty="0" err="1">
                <a:solidFill>
                  <a:srgbClr val="0070C0"/>
                </a:solidFill>
              </a:rPr>
              <a:t>octies</a:t>
            </a:r>
            <a:r>
              <a:rPr lang="it-IT" sz="2000" i="1" dirty="0">
                <a:solidFill>
                  <a:srgbClr val="0070C0"/>
                </a:solidFill>
              </a:rPr>
              <a:t> </a:t>
            </a:r>
            <a:r>
              <a:rPr lang="it-IT" sz="2000" dirty="0">
                <a:solidFill>
                  <a:srgbClr val="0070C0"/>
                </a:solidFill>
              </a:rPr>
              <a:t>CCII)</a:t>
            </a:r>
            <a:endParaRPr lang="it-IT" sz="2000" b="0" i="0" u="none" strike="noStrike" baseline="0" dirty="0">
              <a:solidFill>
                <a:srgbClr val="0070C0"/>
              </a:solidFill>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38</a:t>
            </a:fld>
            <a:endParaRPr lang="it-IT"/>
          </a:p>
        </p:txBody>
      </p:sp>
    </p:spTree>
    <p:extLst>
      <p:ext uri="{BB962C8B-B14F-4D97-AF65-F5344CB8AC3E}">
        <p14:creationId xmlns:p14="http://schemas.microsoft.com/office/powerpoint/2010/main" val="20209923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800" dirty="0">
                <a:solidFill>
                  <a:srgbClr val="0070C0"/>
                </a:solidFill>
              </a:rPr>
              <a:t>Il codice della crisi d’impresa –aspetti legati alla revisione dei conti</a:t>
            </a:r>
            <a:r>
              <a:rPr lang="it-IT" sz="2800" dirty="0"/>
              <a:t> </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lgn="l"/>
            <a:endParaRPr lang="it-IT" sz="1800" b="0" i="0" u="none" strike="noStrike" baseline="0" dirty="0">
              <a:solidFill>
                <a:srgbClr val="000000"/>
              </a:solidFill>
              <a:latin typeface="Consolas" panose="020B0609020204030204" pitchFamily="49" charset="0"/>
            </a:endParaRPr>
          </a:p>
          <a:p>
            <a:pPr marL="0" indent="0" algn="l">
              <a:buNone/>
            </a:pPr>
            <a:r>
              <a:rPr lang="it-IT" sz="2000" b="0" i="0" u="none" strike="noStrike" baseline="0" dirty="0">
                <a:solidFill>
                  <a:srgbClr val="000000"/>
                </a:solidFill>
              </a:rPr>
              <a:t>RUOLO E RESPONSABILITA’ DEGLI ORGANI DI CONTROLLO</a:t>
            </a:r>
          </a:p>
          <a:p>
            <a:r>
              <a:rPr lang="it-IT" sz="2000" b="0" i="0" dirty="0">
                <a:effectLst/>
                <a:latin typeface="+mj-lt"/>
              </a:rPr>
              <a:t>I controlli operati restano atti interni e le segnalazioni ex art. 25 </a:t>
            </a:r>
            <a:r>
              <a:rPr lang="it-IT" sz="2000" b="0" i="0" dirty="0" err="1">
                <a:effectLst/>
                <a:latin typeface="+mj-lt"/>
              </a:rPr>
              <a:t>octies</a:t>
            </a:r>
            <a:r>
              <a:rPr lang="it-IT" sz="2000" b="0" i="0" dirty="0">
                <a:effectLst/>
                <a:latin typeface="+mj-lt"/>
              </a:rPr>
              <a:t> </a:t>
            </a:r>
            <a:r>
              <a:rPr lang="it-IT" sz="2000" b="0" i="0" dirty="0" err="1">
                <a:effectLst/>
                <a:latin typeface="+mj-lt"/>
              </a:rPr>
              <a:t>Ccii</a:t>
            </a:r>
            <a:r>
              <a:rPr lang="it-IT" sz="2000" b="0" i="0" dirty="0">
                <a:effectLst/>
                <a:latin typeface="+mj-lt"/>
              </a:rPr>
              <a:t> non possono essere portati a conoscenza di terzi, neppure se richiesto da istituti di credito o altri soggetti qualificati. Le ispezioni eseguite dal collegio sindacale o dal sindaco unico che devono risultare da appositi verbali restano custoditi dalla società, trascritti in un libro che deve essere depositato presso la sede della stessa e che possono essere visionati dal solo organo di controllo legale dei conti (revisore).</a:t>
            </a:r>
            <a:endParaRPr lang="it-IT" sz="2000" b="0" i="0" u="none" strike="noStrike" baseline="0" dirty="0">
              <a:latin typeface="+mj-lt"/>
            </a:endParaRPr>
          </a:p>
          <a:p>
            <a:endParaRPr lang="it-IT" sz="2000" b="0" i="0" dirty="0">
              <a:effectLst/>
              <a:latin typeface="+mj-lt"/>
            </a:endParaRPr>
          </a:p>
          <a:p>
            <a:endParaRPr lang="it-IT" sz="2000" dirty="0">
              <a:latin typeface="+mj-lt"/>
            </a:endParaRPr>
          </a:p>
          <a:p>
            <a:r>
              <a:rPr lang="it-IT" sz="2000" b="0" i="0" dirty="0">
                <a:effectLst/>
                <a:latin typeface="+mj-lt"/>
              </a:rPr>
              <a:t>(Fonte: </a:t>
            </a:r>
            <a:r>
              <a:rPr lang="it-IT" sz="2000" b="0" i="1" dirty="0">
                <a:effectLst/>
                <a:latin typeface="+mj-lt"/>
              </a:rPr>
              <a:t>Italia Oggi)</a:t>
            </a:r>
            <a:endParaRPr lang="it-IT" sz="2000" b="0" i="0" u="none" strike="noStrike" baseline="0" dirty="0">
              <a:latin typeface="+mj-lt"/>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39</a:t>
            </a:fld>
            <a:endParaRPr lang="it-IT"/>
          </a:p>
        </p:txBody>
      </p:sp>
    </p:spTree>
    <p:extLst>
      <p:ext uri="{BB962C8B-B14F-4D97-AF65-F5344CB8AC3E}">
        <p14:creationId xmlns:p14="http://schemas.microsoft.com/office/powerpoint/2010/main" val="635599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NCCS – gennaio 2021</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r>
              <a:rPr lang="it-IT" sz="2800" dirty="0">
                <a:effectLst/>
                <a:latin typeface="Arial" panose="020B0604020202020204" pitchFamily="34" charset="0"/>
              </a:rPr>
              <a:t>ASSETTO ORGANIZZATIVO</a:t>
            </a:r>
          </a:p>
          <a:p>
            <a:pPr marL="400050" indent="-400050">
              <a:buAutoNum type="romanLcParenBoth"/>
            </a:pPr>
            <a:r>
              <a:rPr lang="it-IT" sz="2800" dirty="0">
                <a:effectLst/>
                <a:latin typeface="Arial" panose="020B0604020202020204" pitchFamily="34" charset="0"/>
              </a:rPr>
              <a:t>il sistema di </a:t>
            </a:r>
            <a:r>
              <a:rPr lang="it-IT" sz="2800" dirty="0" err="1">
                <a:effectLst/>
                <a:latin typeface="Arial" panose="020B0604020202020204" pitchFamily="34" charset="0"/>
              </a:rPr>
              <a:t>funzionigramma</a:t>
            </a:r>
            <a:r>
              <a:rPr lang="it-IT" sz="2800" dirty="0">
                <a:effectLst/>
                <a:latin typeface="Arial" panose="020B0604020202020204" pitchFamily="34" charset="0"/>
              </a:rPr>
              <a:t> e di organigramma e, in particolare, il complesso delle direttive e delle procedure stabilite per garantire che il potere decisionale sia assegnato ed  effettivamente esercitato a un appropriato livello di competenza e responsabilità, </a:t>
            </a:r>
          </a:p>
          <a:p>
            <a:pPr marL="400050" indent="-400050">
              <a:buAutoNum type="romanLcParenBoth"/>
            </a:pPr>
            <a:r>
              <a:rPr lang="it-IT" sz="2800" dirty="0">
                <a:effectLst/>
                <a:latin typeface="Arial" panose="020B0604020202020204" pitchFamily="34" charset="0"/>
              </a:rPr>
              <a:t>il complesso procedurale di controllo.</a:t>
            </a:r>
            <a:endParaRPr lang="it-IT" sz="2800" dirty="0">
              <a:latin typeface="Arial" pitchFamily="34" charset="0"/>
              <a:cs typeface="Arial" pitchFamily="34" charset="0"/>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4</a:t>
            </a:fld>
            <a:endParaRPr lang="it-IT"/>
          </a:p>
        </p:txBody>
      </p:sp>
    </p:spTree>
    <p:extLst>
      <p:ext uri="{BB962C8B-B14F-4D97-AF65-F5344CB8AC3E}">
        <p14:creationId xmlns:p14="http://schemas.microsoft.com/office/powerpoint/2010/main" val="20565691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800" dirty="0">
                <a:solidFill>
                  <a:srgbClr val="0070C0"/>
                </a:solidFill>
              </a:rPr>
              <a:t>Il codice della crisi d’impresa –aspetti legati alla revisione dei conti</a:t>
            </a:r>
            <a:r>
              <a:rPr lang="it-IT" sz="2800" dirty="0"/>
              <a:t> </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lgn="l"/>
            <a:endParaRPr lang="it-IT" sz="1800" b="0" i="0" u="none" strike="noStrike" baseline="0" dirty="0">
              <a:solidFill>
                <a:srgbClr val="000000"/>
              </a:solidFill>
              <a:latin typeface="Consolas" panose="020B0609020204030204" pitchFamily="49" charset="0"/>
            </a:endParaRPr>
          </a:p>
          <a:p>
            <a:pPr marL="0" indent="0" algn="l">
              <a:buNone/>
            </a:pPr>
            <a:r>
              <a:rPr lang="it-IT" sz="2000" b="0" i="0" u="none" strike="noStrike" baseline="0" dirty="0">
                <a:solidFill>
                  <a:srgbClr val="000000"/>
                </a:solidFill>
              </a:rPr>
              <a:t>Le banche e gli altri intermediari finanziari, nel momento in cui comunicano al cliente variazioni, revisioni o revoche degli affidamenti, ne danno notizia anche agli organi di controllo</a:t>
            </a: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40</a:t>
            </a:fld>
            <a:endParaRPr lang="it-IT"/>
          </a:p>
        </p:txBody>
      </p:sp>
    </p:spTree>
    <p:extLst>
      <p:ext uri="{BB962C8B-B14F-4D97-AF65-F5344CB8AC3E}">
        <p14:creationId xmlns:p14="http://schemas.microsoft.com/office/powerpoint/2010/main" val="25565319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a:solidFill>
                  <a:srgbClr val="0070C0"/>
                </a:solidFill>
              </a:rPr>
            </a:br>
            <a:r>
              <a:rPr lang="it-IT" sz="2800">
                <a:solidFill>
                  <a:srgbClr val="0070C0"/>
                </a:solidFill>
              </a:rPr>
              <a:t>Il codice della crisi d’impresa –aspetti legati alla revisione dei conti</a:t>
            </a:r>
            <a:r>
              <a:rPr lang="it-IT" sz="2800"/>
              <a:t> </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lgn="l"/>
            <a:endParaRPr lang="it-IT" sz="1800" b="0" i="0" u="none" strike="noStrike" baseline="0" dirty="0">
              <a:solidFill>
                <a:srgbClr val="000000"/>
              </a:solidFill>
              <a:latin typeface="Consolas" panose="020B0609020204030204" pitchFamily="49" charset="0"/>
            </a:endParaRPr>
          </a:p>
          <a:p>
            <a:pPr marL="0" indent="0" algn="l">
              <a:buNone/>
            </a:pPr>
            <a:r>
              <a:rPr lang="it-IT" sz="2000" b="0" i="0" u="none" strike="noStrike" baseline="0" dirty="0">
                <a:solidFill>
                  <a:srgbClr val="000000"/>
                </a:solidFill>
              </a:rPr>
              <a:t>MASSIMARIO DELLA CASSAZIONE </a:t>
            </a:r>
          </a:p>
          <a:p>
            <a:pPr marL="0" indent="0" algn="l">
              <a:buNone/>
            </a:pPr>
            <a:r>
              <a:rPr lang="it-IT" sz="1800" b="0" i="1" u="none" strike="noStrike" baseline="0" dirty="0">
                <a:solidFill>
                  <a:srgbClr val="FF0000"/>
                </a:solidFill>
                <a:latin typeface="Verdana" panose="020B0604030504040204" pitchFamily="34" charset="0"/>
              </a:rPr>
              <a:t>Adeguati assetti</a:t>
            </a:r>
          </a:p>
          <a:p>
            <a:pPr marL="0" indent="0" algn="l">
              <a:buNone/>
            </a:pPr>
            <a:r>
              <a:rPr lang="it-IT" sz="1800" dirty="0">
                <a:solidFill>
                  <a:srgbClr val="000000"/>
                </a:solidFill>
                <a:latin typeface="Verdana" panose="020B0604030504040204" pitchFamily="34" charset="0"/>
              </a:rPr>
              <a:t>L</a:t>
            </a:r>
            <a:r>
              <a:rPr lang="it-IT" sz="1800" b="0" i="0" u="none" strike="noStrike" baseline="0" dirty="0">
                <a:solidFill>
                  <a:srgbClr val="000000"/>
                </a:solidFill>
                <a:latin typeface="Verdana" panose="020B0604030504040204" pitchFamily="34" charset="0"/>
              </a:rPr>
              <a:t>’obbligo per l’impresa di dotarsi di “adeguati assetti” rappresenta un perno centrale del sistema di </a:t>
            </a:r>
            <a:r>
              <a:rPr lang="it-IT" sz="1800" b="0" i="1" u="none" strike="noStrike" baseline="0" dirty="0" err="1">
                <a:solidFill>
                  <a:srgbClr val="000000"/>
                </a:solidFill>
                <a:latin typeface="Verdana" panose="020B0604030504040204" pitchFamily="34" charset="0"/>
              </a:rPr>
              <a:t>early</a:t>
            </a:r>
            <a:r>
              <a:rPr lang="it-IT" sz="1800" b="0" i="1" u="none" strike="noStrike" baseline="0" dirty="0">
                <a:solidFill>
                  <a:srgbClr val="000000"/>
                </a:solidFill>
                <a:latin typeface="Verdana" panose="020B0604030504040204" pitchFamily="34" charset="0"/>
              </a:rPr>
              <a:t> warnings</a:t>
            </a:r>
            <a:r>
              <a:rPr lang="it-IT" sz="1800" b="0" i="0" u="none" strike="noStrike" baseline="0" dirty="0">
                <a:solidFill>
                  <a:srgbClr val="000000"/>
                </a:solidFill>
                <a:latin typeface="Verdana" panose="020B0604030504040204" pitchFamily="34" charset="0"/>
              </a:rPr>
              <a:t>, destinato a favorire l’emersione tempestiva della crisi di impresa, sul presupposto che affrontare tardivamente tale situazione, quando ormai si è verificata la perdita della continuità aziendale, rappresenta un danno per l’intero sistema economico e per gli stessi creditori, che vedono in tal modo azzerarsi il residuo valore dell’azienda, oltre che le stesse opportunità occupazionali e di fare impresa, anche a causa della perdita di credibilità sul mercato </a:t>
            </a:r>
            <a:endParaRPr lang="it-IT" sz="2000" b="0" i="0" u="none" strike="noStrike" baseline="0" dirty="0">
              <a:solidFill>
                <a:srgbClr val="000000"/>
              </a:solidFill>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41</a:t>
            </a:fld>
            <a:endParaRPr lang="it-IT"/>
          </a:p>
        </p:txBody>
      </p:sp>
    </p:spTree>
    <p:extLst>
      <p:ext uri="{BB962C8B-B14F-4D97-AF65-F5344CB8AC3E}">
        <p14:creationId xmlns:p14="http://schemas.microsoft.com/office/powerpoint/2010/main" val="33899146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a:solidFill>
                  <a:srgbClr val="0070C0"/>
                </a:solidFill>
              </a:rPr>
            </a:br>
            <a:r>
              <a:rPr lang="it-IT" sz="2800">
                <a:solidFill>
                  <a:srgbClr val="0070C0"/>
                </a:solidFill>
              </a:rPr>
              <a:t>Il codice della crisi d’impresa –aspetti legati alla revisione dei conti</a:t>
            </a:r>
            <a:r>
              <a:rPr lang="it-IT" sz="2800"/>
              <a:t> </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lgn="l"/>
            <a:endParaRPr lang="it-IT" sz="1800" b="0" i="0" u="none" strike="noStrike" baseline="0" dirty="0">
              <a:solidFill>
                <a:srgbClr val="000000"/>
              </a:solidFill>
              <a:latin typeface="Consolas" panose="020B0609020204030204" pitchFamily="49" charset="0"/>
            </a:endParaRPr>
          </a:p>
          <a:p>
            <a:pPr marL="0" indent="0" algn="l">
              <a:buNone/>
            </a:pPr>
            <a:r>
              <a:rPr lang="it-IT" sz="2000" b="0" i="0" u="none" strike="noStrike" baseline="0" dirty="0">
                <a:solidFill>
                  <a:srgbClr val="000000"/>
                </a:solidFill>
              </a:rPr>
              <a:t>MASSIMARIO DELLA CASSAZIONE </a:t>
            </a:r>
          </a:p>
          <a:p>
            <a:pPr marL="0" indent="0" algn="l">
              <a:buNone/>
            </a:pPr>
            <a:r>
              <a:rPr lang="it-IT" sz="1800" b="0" i="0" u="none" strike="noStrike" baseline="0" dirty="0">
                <a:solidFill>
                  <a:srgbClr val="000000"/>
                </a:solidFill>
                <a:latin typeface="Verdana" panose="020B0604030504040204" pitchFamily="34" charset="0"/>
              </a:rPr>
              <a:t>Art. 25-</a:t>
            </a:r>
            <a:r>
              <a:rPr lang="it-IT" sz="1800" b="0" i="1" u="none" strike="noStrike" baseline="0" dirty="0">
                <a:solidFill>
                  <a:srgbClr val="000000"/>
                </a:solidFill>
                <a:latin typeface="Verdana" panose="020B0604030504040204" pitchFamily="34" charset="0"/>
              </a:rPr>
              <a:t>octies CCII: “l’organo di controllo societario segnala, per iscritto, all’organo amministrativo la sussistenza dei presupposti per la presentazione dell’istanza</a:t>
            </a:r>
            <a:r>
              <a:rPr lang="it-IT" sz="1800" b="0" i="0" u="none" strike="noStrike" baseline="0" dirty="0">
                <a:solidFill>
                  <a:srgbClr val="000000"/>
                </a:solidFill>
                <a:latin typeface="Verdana" panose="020B0604030504040204" pitchFamily="34" charset="0"/>
              </a:rPr>
              <a:t>” di accesso alla composizione negoziata. </a:t>
            </a:r>
          </a:p>
          <a:p>
            <a:pPr marL="0" indent="0" algn="l">
              <a:buNone/>
            </a:pPr>
            <a:r>
              <a:rPr lang="it-IT" sz="1800" b="1" i="0" u="none" strike="noStrike" baseline="0" dirty="0">
                <a:solidFill>
                  <a:srgbClr val="000000"/>
                </a:solidFill>
                <a:latin typeface="Verdana" panose="020B0604030504040204" pitchFamily="34" charset="0"/>
              </a:rPr>
              <a:t>L’uso dell’indicativo è sintomatico dell’esistenza di un vero e proprio dovere di segnalazione </a:t>
            </a:r>
            <a:r>
              <a:rPr lang="it-IT" sz="1800" b="0" i="0" u="none" strike="noStrike" baseline="0" dirty="0">
                <a:solidFill>
                  <a:srgbClr val="000000"/>
                </a:solidFill>
                <a:latin typeface="Verdana" panose="020B0604030504040204" pitchFamily="34" charset="0"/>
              </a:rPr>
              <a:t>in presenza dei presupposti di crisi che l’organo di controllo è quindi chiamato a rilevare tempestivamente. Si tratta di un </a:t>
            </a:r>
            <a:r>
              <a:rPr lang="it-IT" sz="1800" b="0" i="0" u="sng" strike="noStrike" baseline="0" dirty="0">
                <a:solidFill>
                  <a:srgbClr val="000000"/>
                </a:solidFill>
                <a:latin typeface="Verdana" panose="020B0604030504040204" pitchFamily="34" charset="0"/>
              </a:rPr>
              <a:t>dovere che</a:t>
            </a:r>
            <a:r>
              <a:rPr lang="it-IT" sz="1800" b="0" i="0" u="none" strike="noStrike" baseline="0" dirty="0">
                <a:solidFill>
                  <a:srgbClr val="000000"/>
                </a:solidFill>
                <a:latin typeface="Verdana" panose="020B0604030504040204" pitchFamily="34" charset="0"/>
              </a:rPr>
              <a:t>, come è intuitivo notare, </a:t>
            </a:r>
            <a:r>
              <a:rPr lang="it-IT" sz="1800" b="0" i="0" u="sng" strike="noStrike" baseline="0" dirty="0">
                <a:solidFill>
                  <a:srgbClr val="000000"/>
                </a:solidFill>
                <a:latin typeface="Verdana" panose="020B0604030504040204" pitchFamily="34" charset="0"/>
              </a:rPr>
              <a:t>si aggiunge e rafforza quell’obbligo di costituzione di adeguati assetti </a:t>
            </a:r>
            <a:r>
              <a:rPr lang="it-IT" sz="1800" b="0" i="0" u="none" strike="noStrike" baseline="0" dirty="0">
                <a:solidFill>
                  <a:srgbClr val="000000"/>
                </a:solidFill>
                <a:latin typeface="Verdana" panose="020B0604030504040204" pitchFamily="34" charset="0"/>
              </a:rPr>
              <a:t>da parte dell’imprenditore, alla luce del novellato art. 2086 c.c. </a:t>
            </a:r>
            <a:endParaRPr lang="it-IT" sz="2000" b="0" i="0" u="none" strike="noStrike" baseline="0" dirty="0">
              <a:solidFill>
                <a:srgbClr val="000000"/>
              </a:solidFill>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42</a:t>
            </a:fld>
            <a:endParaRPr lang="it-IT"/>
          </a:p>
        </p:txBody>
      </p:sp>
    </p:spTree>
    <p:extLst>
      <p:ext uri="{BB962C8B-B14F-4D97-AF65-F5344CB8AC3E}">
        <p14:creationId xmlns:p14="http://schemas.microsoft.com/office/powerpoint/2010/main" val="26584508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a:solidFill>
                  <a:srgbClr val="0070C0"/>
                </a:solidFill>
              </a:rPr>
            </a:br>
            <a:r>
              <a:rPr lang="it-IT" sz="2800">
                <a:solidFill>
                  <a:srgbClr val="0070C0"/>
                </a:solidFill>
              </a:rPr>
              <a:t>Il codice della crisi d’impresa –aspetti legati alla revisione dei conti</a:t>
            </a:r>
            <a:r>
              <a:rPr lang="it-IT" sz="2800"/>
              <a:t> </a:t>
            </a:r>
            <a:endParaRPr lang="it-IT" dirty="0"/>
          </a:p>
        </p:txBody>
      </p:sp>
      <p:sp>
        <p:nvSpPr>
          <p:cNvPr id="3" name="Segnaposto contenuto 2"/>
          <p:cNvSpPr>
            <a:spLocks noGrp="1"/>
          </p:cNvSpPr>
          <p:nvPr>
            <p:ph sz="quarter" idx="1"/>
          </p:nvPr>
        </p:nvSpPr>
        <p:spPr>
          <a:xfrm>
            <a:off x="214282" y="1521296"/>
            <a:ext cx="8503920" cy="4572000"/>
          </a:xfrm>
        </p:spPr>
        <p:txBody>
          <a:bodyPr>
            <a:noAutofit/>
          </a:bodyPr>
          <a:lstStyle/>
          <a:p>
            <a:pPr algn="l"/>
            <a:endParaRPr lang="it-IT" sz="1800" b="0" i="0" u="none" strike="noStrike" baseline="0" dirty="0">
              <a:solidFill>
                <a:srgbClr val="000000"/>
              </a:solidFill>
              <a:latin typeface="Consolas" panose="020B0609020204030204" pitchFamily="49" charset="0"/>
            </a:endParaRPr>
          </a:p>
          <a:p>
            <a:pPr marL="0" indent="0" algn="l">
              <a:buNone/>
            </a:pPr>
            <a:r>
              <a:rPr lang="it-IT" sz="2000" b="0" i="0" u="none" strike="noStrike" baseline="0" dirty="0">
                <a:solidFill>
                  <a:srgbClr val="000000"/>
                </a:solidFill>
              </a:rPr>
              <a:t>MASSIMARIO DELLA CASSAZIONE </a:t>
            </a:r>
          </a:p>
          <a:p>
            <a:pPr marL="0" indent="0" algn="l">
              <a:buNone/>
            </a:pPr>
            <a:endParaRPr lang="it-IT" sz="1800" b="0" i="0" u="none" strike="noStrike" baseline="0" dirty="0">
              <a:solidFill>
                <a:srgbClr val="000000"/>
              </a:solidFill>
              <a:latin typeface="Verdana" panose="020B0604030504040204" pitchFamily="34" charset="0"/>
            </a:endParaRPr>
          </a:p>
          <a:p>
            <a:pPr marL="0" indent="0" algn="l">
              <a:buNone/>
            </a:pPr>
            <a:r>
              <a:rPr lang="it-IT" sz="1800" dirty="0">
                <a:solidFill>
                  <a:srgbClr val="0070C0"/>
                </a:solidFill>
                <a:latin typeface="Verdana" panose="020B0604030504040204" pitchFamily="34" charset="0"/>
              </a:rPr>
              <a:t>Adeguati assetti  </a:t>
            </a:r>
            <a:r>
              <a:rPr lang="it-IT" sz="1800" dirty="0">
                <a:solidFill>
                  <a:srgbClr val="0070C0"/>
                </a:solidFill>
                <a:latin typeface="Verdana" panose="020B0604030504040204" pitchFamily="34" charset="0"/>
                <a:sym typeface="Wingdings" panose="05000000000000000000" pitchFamily="2" charset="2"/>
              </a:rPr>
              <a:t> Doveri dell’organo di controllo: sinergia</a:t>
            </a:r>
            <a:endParaRPr lang="it-IT" sz="1800" b="0" i="0" u="none" strike="noStrike" baseline="0" dirty="0">
              <a:solidFill>
                <a:srgbClr val="0070C0"/>
              </a:solidFill>
              <a:latin typeface="Verdana" panose="020B0604030504040204" pitchFamily="34" charset="0"/>
            </a:endParaRPr>
          </a:p>
          <a:p>
            <a:pPr marL="0" indent="0" algn="l">
              <a:buNone/>
            </a:pPr>
            <a:endParaRPr lang="it-IT" sz="1800" dirty="0">
              <a:solidFill>
                <a:srgbClr val="000000"/>
              </a:solidFill>
              <a:latin typeface="Verdana" panose="020B0604030504040204" pitchFamily="34" charset="0"/>
            </a:endParaRPr>
          </a:p>
          <a:p>
            <a:pPr marL="0" indent="0" algn="l">
              <a:buNone/>
            </a:pPr>
            <a:r>
              <a:rPr lang="it-IT" sz="1800" b="0" i="0" u="none" strike="noStrike" baseline="0" dirty="0">
                <a:solidFill>
                  <a:srgbClr val="000000"/>
                </a:solidFill>
                <a:latin typeface="Verdana" panose="020B0604030504040204" pitchFamily="34" charset="0"/>
              </a:rPr>
              <a:t>Il dovere di segnalazione significa presidiare anche situazioni deficitarie, nelle quali gli adeguati assetti non siano stati costituiti o lo siano unicamente “sulla carta”. </a:t>
            </a:r>
          </a:p>
          <a:p>
            <a:pPr marL="0" indent="0" algn="l">
              <a:buNone/>
            </a:pPr>
            <a:endParaRPr lang="it-IT" sz="1800" dirty="0">
              <a:solidFill>
                <a:srgbClr val="000000"/>
              </a:solidFill>
              <a:latin typeface="Verdana" panose="020B0604030504040204" pitchFamily="34" charset="0"/>
            </a:endParaRPr>
          </a:p>
          <a:p>
            <a:pPr marL="0" indent="0" algn="l">
              <a:buNone/>
            </a:pPr>
            <a:r>
              <a:rPr lang="it-IT" sz="1800" b="0" i="0" u="none" strike="noStrike" baseline="0" dirty="0">
                <a:solidFill>
                  <a:srgbClr val="000000"/>
                </a:solidFill>
                <a:latin typeface="Verdana" panose="020B0604030504040204" pitchFamily="34" charset="0"/>
              </a:rPr>
              <a:t>La segnalazione è strumentale rispetto alla reale attuazione del dovere posto sull’imprenditore dalla seconda parte dell’art. 2086 c.c., corrispondente alla necessità di attivazione in vista dell’adozione — senza ritardo — di tutti gli strumenti più idonei offerti dall’ordinamento per il superamento della crisi ed il recupero della continuità </a:t>
            </a:r>
            <a:endParaRPr lang="it-IT" sz="2000" b="0" i="0" u="none" strike="noStrike" baseline="0" dirty="0">
              <a:solidFill>
                <a:srgbClr val="000000"/>
              </a:solidFill>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43</a:t>
            </a:fld>
            <a:endParaRPr lang="it-IT"/>
          </a:p>
        </p:txBody>
      </p:sp>
    </p:spTree>
    <p:extLst>
      <p:ext uri="{BB962C8B-B14F-4D97-AF65-F5344CB8AC3E}">
        <p14:creationId xmlns:p14="http://schemas.microsoft.com/office/powerpoint/2010/main" val="5210385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a:solidFill>
                  <a:srgbClr val="0070C0"/>
                </a:solidFill>
              </a:rPr>
            </a:br>
            <a:r>
              <a:rPr lang="it-IT" sz="2800">
                <a:solidFill>
                  <a:srgbClr val="0070C0"/>
                </a:solidFill>
              </a:rPr>
              <a:t>Il codice della crisi d’impresa –aspetti legati alla revisione dei conti</a:t>
            </a:r>
            <a:r>
              <a:rPr lang="it-IT" sz="2800"/>
              <a:t> </a:t>
            </a:r>
            <a:endParaRPr lang="it-IT" dirty="0"/>
          </a:p>
        </p:txBody>
      </p:sp>
      <p:sp>
        <p:nvSpPr>
          <p:cNvPr id="3" name="Segnaposto contenuto 2"/>
          <p:cNvSpPr>
            <a:spLocks noGrp="1"/>
          </p:cNvSpPr>
          <p:nvPr>
            <p:ph sz="quarter" idx="1"/>
          </p:nvPr>
        </p:nvSpPr>
        <p:spPr>
          <a:xfrm>
            <a:off x="214282" y="1521296"/>
            <a:ext cx="8503920" cy="4572000"/>
          </a:xfrm>
        </p:spPr>
        <p:txBody>
          <a:bodyPr>
            <a:noAutofit/>
          </a:bodyPr>
          <a:lstStyle/>
          <a:p>
            <a:pPr algn="l"/>
            <a:endParaRPr lang="it-IT" sz="1800" b="0" i="0" u="none" strike="noStrike" baseline="0" dirty="0">
              <a:solidFill>
                <a:srgbClr val="000000"/>
              </a:solidFill>
              <a:latin typeface="Consolas" panose="020B0609020204030204" pitchFamily="49" charset="0"/>
            </a:endParaRPr>
          </a:p>
          <a:p>
            <a:pPr marL="0" indent="0" algn="l">
              <a:buNone/>
            </a:pPr>
            <a:r>
              <a:rPr lang="it-IT" sz="2000" b="0" i="0" u="none" strike="noStrike" baseline="0" dirty="0">
                <a:solidFill>
                  <a:srgbClr val="000000"/>
                </a:solidFill>
              </a:rPr>
              <a:t>MASSIMARIO DELLA CASSAZIONE </a:t>
            </a:r>
          </a:p>
          <a:p>
            <a:pPr marL="0" indent="0" algn="l">
              <a:buNone/>
            </a:pPr>
            <a:endParaRPr lang="it-IT" sz="1800" b="0" i="0" u="none" strike="noStrike" baseline="0" dirty="0">
              <a:solidFill>
                <a:srgbClr val="000000"/>
              </a:solidFill>
              <a:latin typeface="Verdana" panose="020B0604030504040204" pitchFamily="34" charset="0"/>
            </a:endParaRPr>
          </a:p>
          <a:p>
            <a:pPr marL="0" indent="0" algn="l">
              <a:buNone/>
            </a:pPr>
            <a:r>
              <a:rPr lang="it-IT" sz="1800" dirty="0">
                <a:solidFill>
                  <a:srgbClr val="000000"/>
                </a:solidFill>
                <a:latin typeface="Verdana" panose="020B0604030504040204" pitchFamily="34" charset="0"/>
              </a:rPr>
              <a:t>S</a:t>
            </a:r>
            <a:r>
              <a:rPr lang="it-IT" sz="1800" b="0" i="0" u="none" strike="noStrike" baseline="0" dirty="0">
                <a:solidFill>
                  <a:srgbClr val="000000"/>
                </a:solidFill>
                <a:latin typeface="Verdana" panose="020B0604030504040204" pitchFamily="34" charset="0"/>
              </a:rPr>
              <a:t>egnalazione </a:t>
            </a:r>
          </a:p>
          <a:p>
            <a:pPr algn="l">
              <a:buFont typeface="Wingdings" panose="05000000000000000000" pitchFamily="2" charset="2"/>
              <a:buChar char="Ø"/>
            </a:pPr>
            <a:r>
              <a:rPr lang="it-IT" sz="1800" b="0" i="0" u="none" strike="noStrike" baseline="0" dirty="0">
                <a:solidFill>
                  <a:srgbClr val="000000"/>
                </a:solidFill>
                <a:latin typeface="Verdana" panose="020B0604030504040204" pitchFamily="34" charset="0"/>
              </a:rPr>
              <a:t>deve essere fatta per iscritto </a:t>
            </a:r>
          </a:p>
          <a:p>
            <a:pPr algn="l">
              <a:buFont typeface="Wingdings" panose="05000000000000000000" pitchFamily="2" charset="2"/>
              <a:buChar char="Ø"/>
            </a:pPr>
            <a:r>
              <a:rPr lang="it-IT" sz="1800" b="0" i="0" u="none" strike="noStrike" baseline="0" dirty="0">
                <a:solidFill>
                  <a:srgbClr val="000000"/>
                </a:solidFill>
                <a:latin typeface="Verdana" panose="020B0604030504040204" pitchFamily="34" charset="0"/>
              </a:rPr>
              <a:t>deve essere motivata, </a:t>
            </a:r>
          </a:p>
          <a:p>
            <a:pPr lvl="1"/>
            <a:r>
              <a:rPr lang="it-IT" sz="1800" b="0" i="0" u="none" strike="noStrike" baseline="0" dirty="0">
                <a:solidFill>
                  <a:srgbClr val="000000"/>
                </a:solidFill>
                <a:latin typeface="Verdana" panose="020B0604030504040204" pitchFamily="34" charset="0"/>
              </a:rPr>
              <a:t>per una esigenza di assunzione di responsabilità nell’atto, </a:t>
            </a:r>
          </a:p>
          <a:p>
            <a:pPr lvl="1"/>
            <a:r>
              <a:rPr lang="it-IT" sz="1800" b="0" i="0" u="none" strike="noStrike" baseline="0" dirty="0">
                <a:solidFill>
                  <a:srgbClr val="000000"/>
                </a:solidFill>
                <a:latin typeface="Verdana" panose="020B0604030504040204" pitchFamily="34" charset="0"/>
              </a:rPr>
              <a:t>per ragioni di prova e dimostrazione quindi della specificità della stessa, oltre che di controllo della risposta fornita dall’organo amministrativo rispetto ai temi segnalati per iscritto dal o dai sindaci</a:t>
            </a:r>
            <a:r>
              <a:rPr lang="it-IT" sz="1300" b="0" i="0" u="none" strike="noStrike" baseline="0" dirty="0">
                <a:solidFill>
                  <a:srgbClr val="000000"/>
                </a:solidFill>
                <a:latin typeface="Verdana" panose="020B0604030504040204" pitchFamily="34" charset="0"/>
              </a:rPr>
              <a:t>. </a:t>
            </a:r>
          </a:p>
          <a:p>
            <a:pPr marL="0" indent="0" algn="l">
              <a:buNone/>
            </a:pPr>
            <a:r>
              <a:rPr lang="it-IT" sz="1800" b="0" i="0" u="none" strike="noStrike" baseline="0" dirty="0">
                <a:solidFill>
                  <a:srgbClr val="000000"/>
                </a:solidFill>
                <a:latin typeface="Verdana" panose="020B0604030504040204" pitchFamily="34" charset="0"/>
              </a:rPr>
              <a:t>Il nuovo dovere di segnalazione è entrato in vigore fin dal 15 novembre 2021, giusta la norma transitoria di cui all’art. 27 del </a:t>
            </a:r>
            <a:r>
              <a:rPr lang="it-IT" sz="1800" b="0" i="0" u="none" strike="noStrike" baseline="0" dirty="0" err="1">
                <a:solidFill>
                  <a:srgbClr val="000000"/>
                </a:solidFill>
                <a:latin typeface="Verdana" panose="020B0604030504040204" pitchFamily="34" charset="0"/>
              </a:rPr>
              <a:t>d.l.</a:t>
            </a:r>
            <a:r>
              <a:rPr lang="it-IT" sz="1800" b="0" i="0" u="none" strike="noStrike" baseline="0" dirty="0">
                <a:solidFill>
                  <a:srgbClr val="000000"/>
                </a:solidFill>
                <a:latin typeface="Verdana" panose="020B0604030504040204" pitchFamily="34" charset="0"/>
              </a:rPr>
              <a:t> 118/21. </a:t>
            </a:r>
            <a:endParaRPr lang="it-IT" sz="2000" b="0" i="0" u="none" strike="noStrike" baseline="0" dirty="0">
              <a:solidFill>
                <a:srgbClr val="000000"/>
              </a:solidFill>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44</a:t>
            </a:fld>
            <a:endParaRPr lang="it-IT"/>
          </a:p>
        </p:txBody>
      </p:sp>
    </p:spTree>
    <p:extLst>
      <p:ext uri="{BB962C8B-B14F-4D97-AF65-F5344CB8AC3E}">
        <p14:creationId xmlns:p14="http://schemas.microsoft.com/office/powerpoint/2010/main" val="39150010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a:solidFill>
                  <a:srgbClr val="0070C0"/>
                </a:solidFill>
              </a:rPr>
            </a:br>
            <a:r>
              <a:rPr lang="it-IT" sz="2800">
                <a:solidFill>
                  <a:srgbClr val="0070C0"/>
                </a:solidFill>
              </a:rPr>
              <a:t>Il codice della crisi d’impresa –aspetti legati alla revisione dei conti</a:t>
            </a:r>
            <a:r>
              <a:rPr lang="it-IT" sz="2800"/>
              <a:t> </a:t>
            </a:r>
            <a:endParaRPr lang="it-IT" dirty="0"/>
          </a:p>
        </p:txBody>
      </p:sp>
      <p:sp>
        <p:nvSpPr>
          <p:cNvPr id="3" name="Segnaposto contenuto 2"/>
          <p:cNvSpPr>
            <a:spLocks noGrp="1"/>
          </p:cNvSpPr>
          <p:nvPr>
            <p:ph sz="quarter" idx="1"/>
          </p:nvPr>
        </p:nvSpPr>
        <p:spPr>
          <a:xfrm>
            <a:off x="214282" y="1521296"/>
            <a:ext cx="8503920" cy="4572000"/>
          </a:xfrm>
        </p:spPr>
        <p:txBody>
          <a:bodyPr>
            <a:noAutofit/>
          </a:bodyPr>
          <a:lstStyle/>
          <a:p>
            <a:pPr marL="0" indent="0" algn="l">
              <a:buNone/>
            </a:pPr>
            <a:r>
              <a:rPr lang="it-IT" sz="2000" b="0" i="0" u="none" strike="noStrike" baseline="0" dirty="0">
                <a:solidFill>
                  <a:srgbClr val="000000"/>
                </a:solidFill>
              </a:rPr>
              <a:t>MASSIMARIO DELLA CASSAZIONE </a:t>
            </a:r>
          </a:p>
          <a:p>
            <a:pPr marL="0" indent="0" algn="l">
              <a:buNone/>
            </a:pPr>
            <a:endParaRPr lang="it-IT" sz="1800" b="0" i="0" u="none" strike="noStrike" baseline="0" dirty="0">
              <a:solidFill>
                <a:srgbClr val="000000"/>
              </a:solidFill>
              <a:latin typeface="Verdana" panose="020B0604030504040204" pitchFamily="34" charset="0"/>
            </a:endParaRPr>
          </a:p>
          <a:p>
            <a:pPr marL="0" indent="0" algn="l">
              <a:buNone/>
            </a:pPr>
            <a:r>
              <a:rPr lang="it-IT" sz="1800" b="0" i="0" u="none" strike="noStrike" baseline="0" dirty="0">
                <a:solidFill>
                  <a:srgbClr val="000000"/>
                </a:solidFill>
                <a:latin typeface="Verdana" panose="020B0604030504040204" pitchFamily="34" charset="0"/>
              </a:rPr>
              <a:t>La risposta degli amministratori alla sollecitazione deve essere fornita entro un termine fissato dai sindaci nella propria segnalazione, termine che comunque non può eccedere i trenta giorni. </a:t>
            </a:r>
          </a:p>
          <a:p>
            <a:pPr marL="0" indent="0" algn="l">
              <a:buNone/>
            </a:pPr>
            <a:endParaRPr lang="it-IT" sz="1800" dirty="0">
              <a:solidFill>
                <a:srgbClr val="000000"/>
              </a:solidFill>
              <a:latin typeface="Verdana" panose="020B0604030504040204" pitchFamily="34" charset="0"/>
            </a:endParaRPr>
          </a:p>
          <a:p>
            <a:pPr marL="0" indent="0" algn="l">
              <a:buNone/>
            </a:pPr>
            <a:r>
              <a:rPr lang="it-IT" sz="1800" b="1" i="0" u="none" strike="noStrike" baseline="0" dirty="0">
                <a:solidFill>
                  <a:srgbClr val="000000"/>
                </a:solidFill>
                <a:latin typeface="Verdana" panose="020B0604030504040204" pitchFamily="34" charset="0"/>
              </a:rPr>
              <a:t>Il termine non richiede la compiuta risoluzione dei problemi finanziari, economici o patrimoniali eventualmente oggetto di “allarme”, ma l’individuazione di possibili soluzioni e la pronta attivazione delle iniziative all’uopo previste (</a:t>
            </a:r>
            <a:r>
              <a:rPr lang="it-IT" sz="1800" b="0" i="0" u="none" strike="noStrike" baseline="0" dirty="0">
                <a:solidFill>
                  <a:srgbClr val="000000"/>
                </a:solidFill>
                <a:latin typeface="Verdana" panose="020B0604030504040204" pitchFamily="34" charset="0"/>
              </a:rPr>
              <a:t>del resto la norma dispone che si debba riferire circa « le iniziative intraprese », volendo con ciò sottolineare la tempestività della conseguente attivazione, posto che non è sufficiente la indicazione di astratte soluzioni, ma l’aver già intrapreso delle iniziative al riguardo, pur se le stesse fossero ancora in corso e non ancora completate). </a:t>
            </a:r>
            <a:endParaRPr lang="it-IT" sz="2000" b="0" i="0" u="none" strike="noStrike" baseline="0" dirty="0">
              <a:solidFill>
                <a:srgbClr val="000000"/>
              </a:solidFill>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45</a:t>
            </a:fld>
            <a:endParaRPr lang="it-IT"/>
          </a:p>
        </p:txBody>
      </p:sp>
    </p:spTree>
    <p:extLst>
      <p:ext uri="{BB962C8B-B14F-4D97-AF65-F5344CB8AC3E}">
        <p14:creationId xmlns:p14="http://schemas.microsoft.com/office/powerpoint/2010/main" val="2110627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a:solidFill>
                  <a:srgbClr val="0070C0"/>
                </a:solidFill>
              </a:rPr>
            </a:br>
            <a:r>
              <a:rPr lang="it-IT" sz="2800">
                <a:solidFill>
                  <a:srgbClr val="0070C0"/>
                </a:solidFill>
              </a:rPr>
              <a:t>Il codice della crisi d’impresa –aspetti legati alla revisione dei conti</a:t>
            </a:r>
            <a:r>
              <a:rPr lang="it-IT" sz="2800"/>
              <a:t> </a:t>
            </a:r>
            <a:endParaRPr lang="it-IT" dirty="0"/>
          </a:p>
        </p:txBody>
      </p:sp>
      <p:sp>
        <p:nvSpPr>
          <p:cNvPr id="3" name="Segnaposto contenuto 2"/>
          <p:cNvSpPr>
            <a:spLocks noGrp="1"/>
          </p:cNvSpPr>
          <p:nvPr>
            <p:ph sz="quarter" idx="1"/>
          </p:nvPr>
        </p:nvSpPr>
        <p:spPr>
          <a:xfrm>
            <a:off x="214282" y="1521296"/>
            <a:ext cx="8503920" cy="4572000"/>
          </a:xfrm>
        </p:spPr>
        <p:txBody>
          <a:bodyPr>
            <a:noAutofit/>
          </a:bodyPr>
          <a:lstStyle/>
          <a:p>
            <a:pPr marL="0" indent="0" algn="l">
              <a:buNone/>
            </a:pPr>
            <a:r>
              <a:rPr lang="it-IT" sz="2000" b="0" i="0" u="none" strike="noStrike" baseline="0" dirty="0">
                <a:solidFill>
                  <a:srgbClr val="000000"/>
                </a:solidFill>
              </a:rPr>
              <a:t>MASSIMARIO DELLA CASSAZIONE </a:t>
            </a:r>
          </a:p>
          <a:p>
            <a:pPr marL="0" indent="0" algn="l">
              <a:buNone/>
            </a:pPr>
            <a:r>
              <a:rPr lang="it-IT" sz="1800" b="0" i="0" u="none" strike="noStrike" baseline="0" dirty="0">
                <a:solidFill>
                  <a:srgbClr val="000000"/>
                </a:solidFill>
                <a:latin typeface="Verdana" panose="020B0604030504040204" pitchFamily="34" charset="0"/>
              </a:rPr>
              <a:t>Norma più blanda dell’originaria </a:t>
            </a:r>
          </a:p>
          <a:p>
            <a:pPr marL="0" indent="0" algn="l">
              <a:buNone/>
            </a:pPr>
            <a:endParaRPr lang="it-IT" sz="1800" dirty="0">
              <a:solidFill>
                <a:srgbClr val="000000"/>
              </a:solidFill>
              <a:latin typeface="Verdana" panose="020B0604030504040204" pitchFamily="34" charset="0"/>
            </a:endParaRPr>
          </a:p>
          <a:p>
            <a:pPr marL="0" indent="0" algn="l">
              <a:buNone/>
            </a:pPr>
            <a:r>
              <a:rPr lang="it-IT" sz="1800" b="0" i="0" u="none" strike="noStrike" baseline="0" dirty="0">
                <a:solidFill>
                  <a:srgbClr val="000000"/>
                </a:solidFill>
                <a:latin typeface="Verdana" panose="020B0604030504040204" pitchFamily="34" charset="0"/>
              </a:rPr>
              <a:t>Risponde comunque ad esigenze di “</a:t>
            </a:r>
            <a:r>
              <a:rPr lang="it-IT" sz="1800" b="0" i="0" u="none" strike="noStrike" baseline="0" dirty="0" err="1">
                <a:solidFill>
                  <a:srgbClr val="000000"/>
                </a:solidFill>
                <a:latin typeface="Verdana" panose="020B0604030504040204" pitchFamily="34" charset="0"/>
              </a:rPr>
              <a:t>autoresponsabilizzazione</a:t>
            </a:r>
            <a:r>
              <a:rPr lang="it-IT" sz="1800" b="0" i="0" u="none" strike="noStrike" baseline="0" dirty="0">
                <a:solidFill>
                  <a:srgbClr val="000000"/>
                </a:solidFill>
                <a:latin typeface="Verdana" panose="020B0604030504040204" pitchFamily="34" charset="0"/>
              </a:rPr>
              <a:t>” degli imprenditori e considerando che all’art. 37 comma 2 CCII </a:t>
            </a:r>
            <a:r>
              <a:rPr lang="it-IT" sz="1800" dirty="0">
                <a:solidFill>
                  <a:srgbClr val="000000"/>
                </a:solidFill>
                <a:latin typeface="Verdana" panose="020B0604030504040204" pitchFamily="34" charset="0"/>
              </a:rPr>
              <a:t>è prevista </a:t>
            </a:r>
            <a:r>
              <a:rPr lang="it-IT" sz="1800" b="0" i="0" u="none" strike="noStrike" baseline="0" dirty="0">
                <a:solidFill>
                  <a:srgbClr val="000000"/>
                </a:solidFill>
                <a:latin typeface="Verdana" panose="020B0604030504040204" pitchFamily="34" charset="0"/>
              </a:rPr>
              <a:t>la legittimazione attiva dei sindaci a poter richiedere direttamente il fallimento (</a:t>
            </a:r>
            <a:r>
              <a:rPr lang="it-IT" sz="1800" b="0" i="1" u="none" strike="noStrike" baseline="0" dirty="0" err="1">
                <a:solidFill>
                  <a:srgbClr val="000000"/>
                </a:solidFill>
                <a:latin typeface="Verdana" panose="020B0604030504040204" pitchFamily="34" charset="0"/>
              </a:rPr>
              <a:t>rectius</a:t>
            </a:r>
            <a:r>
              <a:rPr lang="it-IT" sz="1800" b="0" i="1" u="none" strike="noStrike" baseline="0" dirty="0">
                <a:solidFill>
                  <a:srgbClr val="000000"/>
                </a:solidFill>
                <a:latin typeface="Verdana" panose="020B0604030504040204" pitchFamily="34" charset="0"/>
              </a:rPr>
              <a:t> </a:t>
            </a:r>
            <a:r>
              <a:rPr lang="it-IT" sz="1800" b="0" i="0" u="none" strike="noStrike" baseline="0" dirty="0">
                <a:solidFill>
                  <a:srgbClr val="000000"/>
                </a:solidFill>
                <a:latin typeface="Verdana" panose="020B0604030504040204" pitchFamily="34" charset="0"/>
              </a:rPr>
              <a:t>apertura della liquidazione giudiziale) dell’impresa cui sono preposti, così da “chiudere” comunque il cerchio nell’ipotesi in cui la loro segnalazione restasse “lettera morta” e la crisi sfociasse in una vera e propria situazione di insolvenza. </a:t>
            </a:r>
          </a:p>
          <a:p>
            <a:pPr marL="0" indent="0" algn="l">
              <a:buNone/>
            </a:pPr>
            <a:endParaRPr lang="it-IT" sz="1800" dirty="0">
              <a:solidFill>
                <a:srgbClr val="000000"/>
              </a:solidFill>
              <a:latin typeface="Verdana" panose="020B0604030504040204" pitchFamily="34" charset="0"/>
            </a:endParaRPr>
          </a:p>
          <a:p>
            <a:pPr marL="0" indent="0" algn="l">
              <a:buNone/>
            </a:pPr>
            <a:r>
              <a:rPr lang="it-IT" sz="1800" b="0" i="1" u="none" strike="noStrike" baseline="0" dirty="0">
                <a:solidFill>
                  <a:srgbClr val="000000"/>
                </a:solidFill>
                <a:latin typeface="Verdana" panose="020B0604030504040204" pitchFamily="34" charset="0"/>
              </a:rPr>
              <a:t>Quindi:</a:t>
            </a:r>
          </a:p>
          <a:p>
            <a:pPr marL="0" indent="0" algn="l">
              <a:buNone/>
            </a:pPr>
            <a:r>
              <a:rPr lang="it-IT" sz="1800" i="1" dirty="0">
                <a:solidFill>
                  <a:srgbClr val="000000"/>
                </a:solidFill>
                <a:latin typeface="Verdana" panose="020B0604030504040204" pitchFamily="34" charset="0"/>
              </a:rPr>
              <a:t>Se gli amministratori restano inerti </a:t>
            </a:r>
            <a:r>
              <a:rPr lang="it-IT" sz="1800" i="1" dirty="0">
                <a:solidFill>
                  <a:srgbClr val="000000"/>
                </a:solidFill>
                <a:latin typeface="Verdana" panose="020B0604030504040204" pitchFamily="34" charset="0"/>
                <a:sym typeface="Wingdings" panose="05000000000000000000" pitchFamily="2" charset="2"/>
              </a:rPr>
              <a:t> i sindaci possono chiedere l’apertura della liquidazione giudiziale</a:t>
            </a:r>
            <a:endParaRPr lang="it-IT" sz="2000" b="0" i="1" u="none" strike="noStrike" baseline="0" dirty="0">
              <a:solidFill>
                <a:srgbClr val="000000"/>
              </a:solidFill>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46</a:t>
            </a:fld>
            <a:endParaRPr lang="it-IT"/>
          </a:p>
        </p:txBody>
      </p:sp>
    </p:spTree>
    <p:extLst>
      <p:ext uri="{BB962C8B-B14F-4D97-AF65-F5344CB8AC3E}">
        <p14:creationId xmlns:p14="http://schemas.microsoft.com/office/powerpoint/2010/main" val="36650149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a:solidFill>
                  <a:srgbClr val="0070C0"/>
                </a:solidFill>
              </a:rPr>
            </a:br>
            <a:r>
              <a:rPr lang="it-IT" sz="2800">
                <a:solidFill>
                  <a:srgbClr val="0070C0"/>
                </a:solidFill>
              </a:rPr>
              <a:t>Il codice della crisi d’impresa –aspetti legati alla revisione dei conti</a:t>
            </a:r>
            <a:r>
              <a:rPr lang="it-IT" sz="2800"/>
              <a:t> </a:t>
            </a:r>
            <a:endParaRPr lang="it-IT" dirty="0"/>
          </a:p>
        </p:txBody>
      </p:sp>
      <p:sp>
        <p:nvSpPr>
          <p:cNvPr id="3" name="Segnaposto contenuto 2"/>
          <p:cNvSpPr>
            <a:spLocks noGrp="1"/>
          </p:cNvSpPr>
          <p:nvPr>
            <p:ph sz="quarter" idx="1"/>
          </p:nvPr>
        </p:nvSpPr>
        <p:spPr>
          <a:xfrm>
            <a:off x="214282" y="1521296"/>
            <a:ext cx="8503920" cy="4572000"/>
          </a:xfrm>
        </p:spPr>
        <p:txBody>
          <a:bodyPr>
            <a:noAutofit/>
          </a:bodyPr>
          <a:lstStyle/>
          <a:p>
            <a:pPr marL="0" indent="0" algn="l">
              <a:buNone/>
            </a:pPr>
            <a:r>
              <a:rPr lang="it-IT" sz="2000" b="0" i="0" u="none" strike="noStrike" baseline="0" dirty="0">
                <a:solidFill>
                  <a:srgbClr val="000000"/>
                </a:solidFill>
              </a:rPr>
              <a:t>MASSIMARIO DELLA CASSAZIONE </a:t>
            </a:r>
          </a:p>
          <a:p>
            <a:pPr marL="0" indent="0" algn="l">
              <a:buNone/>
            </a:pPr>
            <a:r>
              <a:rPr lang="it-IT" sz="1800" u="sng" dirty="0">
                <a:solidFill>
                  <a:srgbClr val="000000"/>
                </a:solidFill>
                <a:latin typeface="Verdana" panose="020B0604030504040204" pitchFamily="34" charset="0"/>
              </a:rPr>
              <a:t>L</a:t>
            </a:r>
            <a:r>
              <a:rPr lang="it-IT" sz="1800" b="0" i="0" u="sng" strike="noStrike" baseline="0" dirty="0">
                <a:solidFill>
                  <a:srgbClr val="000000"/>
                </a:solidFill>
                <a:latin typeface="Verdana" panose="020B0604030504040204" pitchFamily="34" charset="0"/>
              </a:rPr>
              <a:t>a tempestiva segnalazione da parte dell’organo di controllo non è più motivo di esenzione da responsabilità</a:t>
            </a:r>
            <a:r>
              <a:rPr lang="it-IT" sz="1800" b="0" i="0" u="none" strike="noStrike" baseline="0" dirty="0">
                <a:solidFill>
                  <a:srgbClr val="000000"/>
                </a:solidFill>
                <a:latin typeface="Verdana" panose="020B0604030504040204" pitchFamily="34" charset="0"/>
              </a:rPr>
              <a:t> prevedendosi che la stessa (unitamente alla perdurante vigilanza durante le trattative) sia valutata “ai fini della responsabilità prevista dall’articolo 2407 c.c.”, con conseguenze che spetterà pertanto all’autorità giudiziaria volta a volta accertare. </a:t>
            </a:r>
          </a:p>
          <a:p>
            <a:pPr marL="0" indent="0" algn="l">
              <a:buNone/>
            </a:pPr>
            <a:r>
              <a:rPr lang="it-IT" sz="1800" b="0" i="0" u="none" strike="noStrike" baseline="0" dirty="0">
                <a:solidFill>
                  <a:srgbClr val="000000"/>
                </a:solidFill>
                <a:latin typeface="Verdana" panose="020B0604030504040204" pitchFamily="34" charset="0"/>
              </a:rPr>
              <a:t>Una segnalazione tardiva — fatta dai sindaci in un momento in cui il capitale è già stato perduto e la continuità compromessa, pur rappresentando comunque un dovere per l’organo di controllo, non possa avere degli effetti “deresponsabilizzanti”. </a:t>
            </a:r>
          </a:p>
          <a:p>
            <a:pPr marL="0" indent="0" algn="l">
              <a:buNone/>
            </a:pPr>
            <a:r>
              <a:rPr lang="it-IT" sz="1800" b="0" i="0" u="sng" strike="noStrike" baseline="0" dirty="0">
                <a:solidFill>
                  <a:srgbClr val="000000"/>
                </a:solidFill>
                <a:latin typeface="Verdana" panose="020B0604030504040204" pitchFamily="34" charset="0"/>
              </a:rPr>
              <a:t>La valutazione si incentrerà anche sul ruolo del nesso causale relativo, verificandosi cioè se la segnalazione abbia in qualche modo eliso il collegamento eziologico fra i pregiudizi che si siano verificati successivamente — per la società o i creditori — rispetto all’operato dei sindaci</a:t>
            </a:r>
            <a:r>
              <a:rPr lang="it-IT" sz="1800" b="0" i="0" u="none" strike="noStrike" baseline="0" dirty="0">
                <a:solidFill>
                  <a:srgbClr val="000000"/>
                </a:solidFill>
                <a:latin typeface="Verdana" panose="020B0604030504040204" pitchFamily="34" charset="0"/>
              </a:rPr>
              <a:t>. </a:t>
            </a:r>
            <a:endParaRPr lang="it-IT" sz="2000" b="0" i="1" u="none" strike="noStrike" baseline="0" dirty="0">
              <a:solidFill>
                <a:srgbClr val="000000"/>
              </a:solidFill>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47</a:t>
            </a:fld>
            <a:endParaRPr lang="it-IT"/>
          </a:p>
        </p:txBody>
      </p:sp>
    </p:spTree>
    <p:extLst>
      <p:ext uri="{BB962C8B-B14F-4D97-AF65-F5344CB8AC3E}">
        <p14:creationId xmlns:p14="http://schemas.microsoft.com/office/powerpoint/2010/main" val="26870123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a:solidFill>
                  <a:srgbClr val="0070C0"/>
                </a:solidFill>
              </a:rPr>
            </a:br>
            <a:r>
              <a:rPr lang="it-IT" sz="2800">
                <a:solidFill>
                  <a:srgbClr val="0070C0"/>
                </a:solidFill>
              </a:rPr>
              <a:t>Il codice della crisi d’impresa –aspetti legati alla revisione dei conti</a:t>
            </a:r>
            <a:r>
              <a:rPr lang="it-IT" sz="2800"/>
              <a:t> </a:t>
            </a:r>
            <a:endParaRPr lang="it-IT" dirty="0"/>
          </a:p>
        </p:txBody>
      </p:sp>
      <p:sp>
        <p:nvSpPr>
          <p:cNvPr id="3" name="Segnaposto contenuto 2"/>
          <p:cNvSpPr>
            <a:spLocks noGrp="1"/>
          </p:cNvSpPr>
          <p:nvPr>
            <p:ph sz="quarter" idx="1"/>
          </p:nvPr>
        </p:nvSpPr>
        <p:spPr>
          <a:xfrm>
            <a:off x="214282" y="1521296"/>
            <a:ext cx="8503920" cy="4572000"/>
          </a:xfrm>
        </p:spPr>
        <p:txBody>
          <a:bodyPr>
            <a:noAutofit/>
          </a:bodyPr>
          <a:lstStyle/>
          <a:p>
            <a:pPr marL="0" indent="0" algn="l">
              <a:buNone/>
            </a:pPr>
            <a:r>
              <a:rPr lang="it-IT" sz="2000" b="0" i="0" u="none" strike="noStrike" baseline="0" dirty="0">
                <a:solidFill>
                  <a:srgbClr val="000000"/>
                </a:solidFill>
              </a:rPr>
              <a:t>MASSIMARIO DELLA CASSAZIONE </a:t>
            </a:r>
          </a:p>
          <a:p>
            <a:pPr marL="0" indent="0" algn="l">
              <a:buNone/>
            </a:pPr>
            <a:r>
              <a:rPr lang="it-IT" sz="1800" b="0" i="0" u="none" strike="noStrike" baseline="0" dirty="0">
                <a:solidFill>
                  <a:srgbClr val="000000"/>
                </a:solidFill>
                <a:latin typeface="Verdana" panose="020B0604030504040204" pitchFamily="34" charset="0"/>
              </a:rPr>
              <a:t>Il nuovo dovere di segnalazione si applica a tutti i collegi sindacali, al sindaco unico laddove nominato (nelle s.r.l. o cooperative a r.l.), nonché al Comitato di controllo o collegio di sorveglianza per le </a:t>
            </a:r>
            <a:r>
              <a:rPr lang="it-IT" sz="1800" b="0" i="0" u="none" strike="noStrike" baseline="0" dirty="0" err="1">
                <a:solidFill>
                  <a:srgbClr val="000000"/>
                </a:solidFill>
                <a:latin typeface="Verdana" panose="020B0604030504040204" pitchFamily="34" charset="0"/>
              </a:rPr>
              <a:t>s.p.a.</a:t>
            </a:r>
            <a:r>
              <a:rPr lang="it-IT" sz="1800" b="0" i="0" u="none" strike="noStrike" baseline="0" dirty="0">
                <a:solidFill>
                  <a:srgbClr val="000000"/>
                </a:solidFill>
                <a:latin typeface="Verdana" panose="020B0604030504040204" pitchFamily="34" charset="0"/>
              </a:rPr>
              <a:t> che abbiano adottato il sistema monistico. </a:t>
            </a:r>
            <a:r>
              <a:rPr lang="it-IT" sz="1800" b="1" i="0" u="none" strike="noStrike" baseline="0" dirty="0">
                <a:solidFill>
                  <a:srgbClr val="000000"/>
                </a:solidFill>
                <a:latin typeface="Verdana" panose="020B0604030504040204" pitchFamily="34" charset="0"/>
              </a:rPr>
              <a:t>Non opera invece rispetto alle s.r.l. con solo revisore</a:t>
            </a:r>
            <a:r>
              <a:rPr lang="it-IT" sz="1800" b="0" i="0" u="none" strike="noStrike" baseline="0" dirty="0">
                <a:solidFill>
                  <a:srgbClr val="000000"/>
                </a:solidFill>
                <a:latin typeface="Verdana" panose="020B0604030504040204" pitchFamily="34" charset="0"/>
              </a:rPr>
              <a:t>, posta la differenza testuale fra art. 25 </a:t>
            </a:r>
            <a:r>
              <a:rPr lang="it-IT" sz="1800" b="0" i="0" u="none" strike="noStrike" baseline="0" dirty="0" err="1">
                <a:solidFill>
                  <a:srgbClr val="000000"/>
                </a:solidFill>
                <a:latin typeface="Verdana" panose="020B0604030504040204" pitchFamily="34" charset="0"/>
              </a:rPr>
              <a:t>octies</a:t>
            </a:r>
            <a:r>
              <a:rPr lang="it-IT" sz="1800" b="0" i="0" u="none" strike="noStrike" baseline="0" dirty="0">
                <a:solidFill>
                  <a:srgbClr val="000000"/>
                </a:solidFill>
                <a:latin typeface="Verdana" panose="020B0604030504040204" pitchFamily="34" charset="0"/>
              </a:rPr>
              <a:t> e precedente art. 14 del </a:t>
            </a:r>
            <a:r>
              <a:rPr lang="it-IT" sz="1800" b="0" i="0" u="none" strike="noStrike" baseline="0" dirty="0" err="1">
                <a:solidFill>
                  <a:srgbClr val="000000"/>
                </a:solidFill>
                <a:latin typeface="Verdana" panose="020B0604030504040204" pitchFamily="34" charset="0"/>
              </a:rPr>
              <a:t>c.c.i</a:t>
            </a:r>
            <a:r>
              <a:rPr lang="it-IT" sz="1800" b="0" i="0" u="none" strike="noStrike" baseline="0" dirty="0">
                <a:solidFill>
                  <a:srgbClr val="000000"/>
                </a:solidFill>
                <a:latin typeface="Verdana" panose="020B0604030504040204" pitchFamily="34" charset="0"/>
              </a:rPr>
              <a:t>., che invece estendeva tali doveri di segnalazione anche a revisori e società di revisione. </a:t>
            </a:r>
            <a:endParaRPr lang="it-IT" sz="2000" b="0" i="1" u="none" strike="noStrike" baseline="0" dirty="0">
              <a:solidFill>
                <a:srgbClr val="000000"/>
              </a:solidFill>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48</a:t>
            </a:fld>
            <a:endParaRPr lang="it-IT"/>
          </a:p>
        </p:txBody>
      </p:sp>
    </p:spTree>
    <p:extLst>
      <p:ext uri="{BB962C8B-B14F-4D97-AF65-F5344CB8AC3E}">
        <p14:creationId xmlns:p14="http://schemas.microsoft.com/office/powerpoint/2010/main" val="12226023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a:solidFill>
                  <a:srgbClr val="0070C0"/>
                </a:solidFill>
              </a:rPr>
            </a:br>
            <a:r>
              <a:rPr lang="it-IT" sz="2800">
                <a:solidFill>
                  <a:srgbClr val="0070C0"/>
                </a:solidFill>
              </a:rPr>
              <a:t>Il codice della crisi d’impresa –aspetti legati alla revisione dei conti</a:t>
            </a:r>
            <a:r>
              <a:rPr lang="it-IT" sz="2800"/>
              <a:t> </a:t>
            </a:r>
            <a:endParaRPr lang="it-IT" dirty="0"/>
          </a:p>
        </p:txBody>
      </p:sp>
      <p:sp>
        <p:nvSpPr>
          <p:cNvPr id="3" name="Segnaposto contenuto 2"/>
          <p:cNvSpPr>
            <a:spLocks noGrp="1"/>
          </p:cNvSpPr>
          <p:nvPr>
            <p:ph sz="quarter" idx="1"/>
          </p:nvPr>
        </p:nvSpPr>
        <p:spPr>
          <a:xfrm>
            <a:off x="214282" y="1521296"/>
            <a:ext cx="8503920" cy="4572000"/>
          </a:xfrm>
        </p:spPr>
        <p:txBody>
          <a:bodyPr>
            <a:noAutofit/>
          </a:bodyPr>
          <a:lstStyle/>
          <a:p>
            <a:pPr marL="0" indent="0" algn="l">
              <a:buNone/>
            </a:pPr>
            <a:r>
              <a:rPr lang="it-IT" sz="2000" b="0" i="0" u="none" strike="noStrike" baseline="0" dirty="0">
                <a:solidFill>
                  <a:srgbClr val="000000"/>
                </a:solidFill>
              </a:rPr>
              <a:t>MASSIMARIO DELLA CASSAZIONE </a:t>
            </a:r>
          </a:p>
          <a:p>
            <a:pPr marL="0" indent="0" algn="l">
              <a:buNone/>
            </a:pPr>
            <a:r>
              <a:rPr lang="it-IT" sz="1400" b="0" i="0" u="none" strike="noStrike" baseline="0" dirty="0">
                <a:solidFill>
                  <a:srgbClr val="000000"/>
                </a:solidFill>
                <a:latin typeface="Verdana" panose="020B0604030504040204" pitchFamily="34" charset="0"/>
              </a:rPr>
              <a:t>Art.25-</a:t>
            </a:r>
            <a:r>
              <a:rPr lang="it-IT" sz="1400" b="0" i="1" u="none" strike="noStrike" baseline="0" dirty="0">
                <a:solidFill>
                  <a:srgbClr val="000000"/>
                </a:solidFill>
                <a:latin typeface="Verdana" panose="020B0604030504040204" pitchFamily="34" charset="0"/>
              </a:rPr>
              <a:t>decies </a:t>
            </a:r>
            <a:r>
              <a:rPr lang="it-IT" sz="1400" b="0" i="0" u="none" strike="noStrike" baseline="0" dirty="0">
                <a:solidFill>
                  <a:srgbClr val="000000"/>
                </a:solidFill>
                <a:latin typeface="Verdana" panose="020B0604030504040204" pitchFamily="34" charset="0"/>
              </a:rPr>
              <a:t>CCII prevede che “</a:t>
            </a:r>
            <a:r>
              <a:rPr lang="it-IT" sz="1400" b="0" i="1" u="none" strike="noStrike" baseline="0" dirty="0">
                <a:solidFill>
                  <a:srgbClr val="000000"/>
                </a:solidFill>
                <a:latin typeface="Verdana" panose="020B0604030504040204" pitchFamily="34" charset="0"/>
              </a:rPr>
              <a:t>le banche e gli altri intermediari finanziari di cui all'articolo 106 del testo unico bancario, nel momento in cui comunicano al cliente variazioni, revisioni o revoche degli affidamenti, ne danno notizia anche agli organi di controllo societari, se esistenti</a:t>
            </a:r>
            <a:r>
              <a:rPr lang="it-IT" sz="1400" b="0" i="0" u="none" strike="noStrike" baseline="0" dirty="0">
                <a:solidFill>
                  <a:srgbClr val="000000"/>
                </a:solidFill>
                <a:latin typeface="Verdana" panose="020B0604030504040204" pitchFamily="34" charset="0"/>
              </a:rPr>
              <a:t>” </a:t>
            </a:r>
          </a:p>
          <a:p>
            <a:pPr marL="0" indent="0" algn="l">
              <a:buNone/>
            </a:pPr>
            <a:r>
              <a:rPr lang="it-IT" sz="1800" dirty="0">
                <a:solidFill>
                  <a:srgbClr val="000000"/>
                </a:solidFill>
                <a:latin typeface="Verdana" panose="020B0604030504040204" pitchFamily="34" charset="0"/>
              </a:rPr>
              <a:t>D</a:t>
            </a:r>
            <a:r>
              <a:rPr lang="it-IT" sz="1800" b="0" i="0" u="none" strike="noStrike" baseline="0" dirty="0">
                <a:solidFill>
                  <a:srgbClr val="000000"/>
                </a:solidFill>
                <a:latin typeface="Verdana" panose="020B0604030504040204" pitchFamily="34" charset="0"/>
              </a:rPr>
              <a:t>isposizione che, da un lato, introduce un dovere di segnalazione attiva in capo agli enti bancari e finanziari che, ove disatteso, potrebbe introdurre a nuove forme di responsabilizzazione degli stessi e, dall’altro, rende i sindaci i terminali di ulteriori notizie qualificate provenienti dal mondo bancario e creditizio in grado di far percepire immediatamente se la situazione finanziaria dell’impresa sta “precipitando”, così come nel caso in cui oggetto di segnalazione fosse la revoca degli affidamenti, posto che in tal caso verrebbero alterate le fonti di finanziamento dell’impresa e il suo merito creditizio, evidenziandone uno stato di “asfissia” finanziaria se non di insolvenza vera e propria che dovrà, quindi, essere energicamente ed immediatamente affrontata dalla </a:t>
            </a:r>
            <a:r>
              <a:rPr lang="it-IT" sz="1800" b="0" i="1" u="none" strike="noStrike" baseline="0" dirty="0">
                <a:solidFill>
                  <a:srgbClr val="000000"/>
                </a:solidFill>
                <a:latin typeface="Verdana" panose="020B0604030504040204" pitchFamily="34" charset="0"/>
              </a:rPr>
              <a:t>governance </a:t>
            </a:r>
            <a:r>
              <a:rPr lang="it-IT" sz="1800" b="0" i="0" u="none" strike="noStrike" baseline="0" dirty="0">
                <a:solidFill>
                  <a:srgbClr val="000000"/>
                </a:solidFill>
                <a:latin typeface="Verdana" panose="020B0604030504040204" pitchFamily="34" charset="0"/>
              </a:rPr>
              <a:t>dell’impresa. </a:t>
            </a:r>
            <a:endParaRPr lang="it-IT" sz="2000" b="0" i="1" u="none" strike="noStrike" baseline="0" dirty="0">
              <a:solidFill>
                <a:srgbClr val="000000"/>
              </a:solidFill>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49</a:t>
            </a:fld>
            <a:endParaRPr lang="it-IT"/>
          </a:p>
        </p:txBody>
      </p:sp>
    </p:spTree>
    <p:extLst>
      <p:ext uri="{BB962C8B-B14F-4D97-AF65-F5344CB8AC3E}">
        <p14:creationId xmlns:p14="http://schemas.microsoft.com/office/powerpoint/2010/main" val="3509350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NCCS – gennaio 2021</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r>
              <a:rPr lang="it-IT" sz="2800" dirty="0">
                <a:effectLst/>
                <a:latin typeface="Arial" panose="020B0604020202020204" pitchFamily="34" charset="0"/>
              </a:rPr>
              <a:t>ASSETTO ORGANIZZATIVO</a:t>
            </a:r>
          </a:p>
          <a:p>
            <a:pPr marL="0" indent="0">
              <a:buNone/>
            </a:pPr>
            <a:r>
              <a:rPr lang="it-IT" sz="2000" dirty="0">
                <a:effectLst/>
                <a:latin typeface="Arial" panose="020B0604020202020204" pitchFamily="34" charset="0"/>
              </a:rPr>
              <a:t>Un assetto organizzativo è adeguato se presenta una struttura compatibile alle dimensioni della società, nonché alla natura e alle modalità di perseguimento dell’oggetto sociale, nonché alla rilevazione tempestiva degli indizi di crisi e di perdita della continuità aziendale e possa quindi consentire, agli amministratori preposti, una sollecita adozione delle misure più idonee alla sua rilevazione e alla sua composizione.</a:t>
            </a:r>
            <a:endParaRPr lang="it-IT" sz="2800" dirty="0">
              <a:latin typeface="Arial" pitchFamily="34" charset="0"/>
              <a:cs typeface="Arial" pitchFamily="34" charset="0"/>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5</a:t>
            </a:fld>
            <a:endParaRPr lang="it-IT"/>
          </a:p>
        </p:txBody>
      </p:sp>
    </p:spTree>
    <p:extLst>
      <p:ext uri="{BB962C8B-B14F-4D97-AF65-F5344CB8AC3E}">
        <p14:creationId xmlns:p14="http://schemas.microsoft.com/office/powerpoint/2010/main" val="6699446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0" indent="0">
              <a:buNone/>
            </a:pPr>
            <a:r>
              <a:rPr lang="it-IT" sz="2000" b="1" dirty="0">
                <a:effectLst>
                  <a:outerShdw blurRad="38100" dist="38100" dir="2700000" algn="tl">
                    <a:srgbClr val="000000">
                      <a:alpha val="43137"/>
                    </a:srgbClr>
                  </a:outerShdw>
                </a:effectLst>
              </a:rPr>
              <a:t>OIC 29</a:t>
            </a:r>
          </a:p>
          <a:p>
            <a:pPr marL="0" indent="0">
              <a:buNone/>
            </a:pPr>
            <a:r>
              <a:rPr lang="it-IT" sz="2000" dirty="0"/>
              <a:t>FATTI INTERVENUTI DOPO LA CHIUSURA DELL’ESERCIZIO </a:t>
            </a:r>
          </a:p>
          <a:p>
            <a:pPr marL="0" indent="0">
              <a:buNone/>
            </a:pPr>
            <a:r>
              <a:rPr lang="it-IT" sz="2000" b="1" dirty="0"/>
              <a:t>3 TIPOLOGIE:</a:t>
            </a:r>
          </a:p>
          <a:p>
            <a:pPr marL="0" indent="0">
              <a:buNone/>
            </a:pPr>
            <a:r>
              <a:rPr lang="it-IT" sz="2000" b="1" dirty="0"/>
              <a:t>1)fatti successivi che devono essere recepiti nei valori di bilancio </a:t>
            </a:r>
          </a:p>
          <a:p>
            <a:pPr marL="0" indent="0">
              <a:buNone/>
            </a:pPr>
            <a:r>
              <a:rPr lang="it-IT" sz="2800" b="1" dirty="0"/>
              <a:t>	</a:t>
            </a:r>
            <a:r>
              <a:rPr lang="it-IT" sz="2000" u="sng" dirty="0"/>
              <a:t>Fatti positivi e/o negativi che evidenziano condizioni già esistenti alla data di riferimento del bilancio, ma che si manifestano solo dopo la chiusura dell’esercizio e che richiedono modifiche ai valori delle attività e passività in bilancio, in conformità al postulato della competenza</a:t>
            </a:r>
            <a:r>
              <a:rPr lang="it-IT" sz="2000" dirty="0"/>
              <a:t>. </a:t>
            </a:r>
          </a:p>
          <a:p>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50</a:t>
            </a:fld>
            <a:endParaRPr lang="it-IT"/>
          </a:p>
        </p:txBody>
      </p:sp>
    </p:spTree>
    <p:extLst>
      <p:ext uri="{BB962C8B-B14F-4D97-AF65-F5344CB8AC3E}">
        <p14:creationId xmlns:p14="http://schemas.microsoft.com/office/powerpoint/2010/main" val="331175120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342900" indent="-342900"/>
            <a:r>
              <a:rPr lang="it-IT" sz="2400" b="1" dirty="0">
                <a:effectLst>
                  <a:outerShdw blurRad="38100" dist="38100" dir="2700000" algn="tl">
                    <a:srgbClr val="000000">
                      <a:alpha val="43137"/>
                    </a:srgbClr>
                  </a:outerShdw>
                </a:effectLst>
              </a:rPr>
              <a:t>OIC 29</a:t>
            </a:r>
          </a:p>
          <a:p>
            <a:pPr marL="457200" indent="-457200"/>
            <a:r>
              <a:rPr lang="it-IT" sz="1400" dirty="0"/>
              <a:t>FATTI INTERVENUTI DOPO LA CHIUSURA DELL’ESERCIZIO </a:t>
            </a:r>
          </a:p>
          <a:p>
            <a:pPr marL="457200" indent="-457200">
              <a:buNone/>
            </a:pPr>
            <a:r>
              <a:rPr lang="it-IT" sz="1400" b="1" dirty="0"/>
              <a:t>3 TIPOLOGIE:</a:t>
            </a:r>
          </a:p>
          <a:p>
            <a:pPr marL="457200" indent="-457200">
              <a:buFontTx/>
              <a:buAutoNum type="arabicParenR"/>
            </a:pPr>
            <a:r>
              <a:rPr lang="it-IT" sz="1600" b="1" dirty="0"/>
              <a:t>fatti successivi che devono essere recepiti nei valori di bilancio </a:t>
            </a:r>
          </a:p>
          <a:p>
            <a:pPr marL="457200" indent="-457200"/>
            <a:r>
              <a:rPr lang="it-IT" sz="1600" i="1" dirty="0"/>
              <a:t>Esempi: </a:t>
            </a:r>
          </a:p>
          <a:p>
            <a:pPr marL="457200" indent="-457200">
              <a:buFontTx/>
              <a:buChar char="-"/>
            </a:pPr>
            <a:r>
              <a:rPr lang="it-IT" sz="1600" i="1" u="sng" dirty="0"/>
              <a:t>la definizione dopo la chiusura dell’esercizio di una causa legale in essere alla data di bilancio per un importo diverso da quello prevedibile a tale data</a:t>
            </a:r>
          </a:p>
          <a:p>
            <a:pPr marL="457200" indent="-457200">
              <a:buFontTx/>
              <a:buChar char="-"/>
            </a:pPr>
            <a:r>
              <a:rPr lang="it-IT" sz="1600" i="1" dirty="0"/>
              <a:t>la determinazione, dopo la data di chiusura dell’esercizio, del costo di attività acquistate o del corrispettivo di attività vendute, prima della data di chiusura dell’esercizio di riferimento;</a:t>
            </a:r>
          </a:p>
          <a:p>
            <a:pPr marL="457200" indent="-457200">
              <a:buFontTx/>
              <a:buChar char="-"/>
            </a:pPr>
            <a:r>
              <a:rPr lang="it-IT" sz="1600" i="1" dirty="0"/>
              <a:t>la determinazione, dopo la chiusura dell’esercizio, di un premio da corrispondere a dipendenti quale emolumento per le prestazioni relative all’esercizio chiuso;</a:t>
            </a:r>
          </a:p>
          <a:p>
            <a:pPr marL="457200" indent="-457200">
              <a:buFontTx/>
              <a:buChar char="-"/>
            </a:pPr>
            <a:r>
              <a:rPr lang="it-IT" sz="1600" i="1" dirty="0"/>
              <a:t> la scoperta di un errore o di una frode.</a:t>
            </a:r>
          </a:p>
          <a:p>
            <a:endParaRPr lang="it-IT" sz="16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51</a:t>
            </a:fld>
            <a:endParaRPr lang="it-IT"/>
          </a:p>
        </p:txBody>
      </p:sp>
    </p:spTree>
    <p:extLst>
      <p:ext uri="{BB962C8B-B14F-4D97-AF65-F5344CB8AC3E}">
        <p14:creationId xmlns:p14="http://schemas.microsoft.com/office/powerpoint/2010/main" val="54575427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0" indent="0">
              <a:buNone/>
            </a:pPr>
            <a:r>
              <a:rPr lang="it-IT" sz="2400" b="1" dirty="0"/>
              <a:t>OIC 29</a:t>
            </a:r>
          </a:p>
          <a:p>
            <a:pPr marL="0" indent="0">
              <a:buNone/>
            </a:pPr>
            <a:r>
              <a:rPr lang="it-IT" sz="2400" dirty="0"/>
              <a:t>FATTI INTERVENUTI DOPO LA CHIUSURA DELL’ESERCIZIO </a:t>
            </a:r>
          </a:p>
          <a:p>
            <a:pPr marL="0" indent="0">
              <a:buNone/>
            </a:pPr>
            <a:r>
              <a:rPr lang="it-IT" sz="2400" b="1" dirty="0"/>
              <a:t>3 TIPOLOGIE:</a:t>
            </a:r>
          </a:p>
          <a:p>
            <a:pPr marL="457200" indent="-457200"/>
            <a:r>
              <a:rPr lang="it-IT" sz="2400" b="1" dirty="0"/>
              <a:t>2) fatti successivi che non devono essere recepiti nei valori di bilancio </a:t>
            </a:r>
          </a:p>
          <a:p>
            <a:pPr marL="457200" indent="-457200">
              <a:buNone/>
            </a:pPr>
            <a:r>
              <a:rPr lang="it-IT" sz="2400" dirty="0"/>
              <a:t>	Sono quei fatti che indicano situazioni sorte dopo la data di bilancio, che </a:t>
            </a:r>
            <a:r>
              <a:rPr lang="it-IT" sz="2400" u="sng" dirty="0"/>
              <a:t>non richiedono variazione dei valori di bilancio</a:t>
            </a:r>
            <a:r>
              <a:rPr lang="it-IT" sz="2400" dirty="0"/>
              <a:t>, in quanto di competenza dell’esercizio successivo. </a:t>
            </a:r>
          </a:p>
          <a:p>
            <a:pPr marL="457200" indent="-457200"/>
            <a:endParaRPr lang="it-IT" sz="2400" i="1"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52</a:t>
            </a:fld>
            <a:endParaRPr lang="it-IT"/>
          </a:p>
        </p:txBody>
      </p:sp>
    </p:spTree>
    <p:extLst>
      <p:ext uri="{BB962C8B-B14F-4D97-AF65-F5344CB8AC3E}">
        <p14:creationId xmlns:p14="http://schemas.microsoft.com/office/powerpoint/2010/main" val="4991178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457200" indent="-457200"/>
            <a:r>
              <a:rPr lang="it-IT" sz="1600" dirty="0"/>
              <a:t>OIC 29</a:t>
            </a:r>
          </a:p>
          <a:p>
            <a:pPr marL="457200" indent="-457200"/>
            <a:r>
              <a:rPr lang="it-IT" sz="1600" dirty="0"/>
              <a:t>FATTI INTERVENUTI DOPO LA CHIUSURA DELL’ESERCIZIO </a:t>
            </a:r>
          </a:p>
          <a:p>
            <a:pPr marL="457200" indent="-457200"/>
            <a:r>
              <a:rPr lang="it-IT" sz="1600" b="1" dirty="0"/>
              <a:t>3 TIPOLOGIE:</a:t>
            </a:r>
          </a:p>
          <a:p>
            <a:pPr marL="457200" indent="-457200">
              <a:buNone/>
            </a:pPr>
            <a:r>
              <a:rPr lang="it-IT" sz="1600" b="1" dirty="0"/>
              <a:t>2) fatti successivi che non devono essere recepiti nei valori di bilancio </a:t>
            </a:r>
          </a:p>
          <a:p>
            <a:pPr marL="457200" indent="-457200">
              <a:buNone/>
            </a:pPr>
            <a:r>
              <a:rPr lang="it-IT" sz="1600" i="1" dirty="0"/>
              <a:t> Esempi:</a:t>
            </a:r>
          </a:p>
          <a:p>
            <a:pPr marL="457200" indent="-457200">
              <a:buFontTx/>
              <a:buChar char="-"/>
            </a:pPr>
            <a:r>
              <a:rPr lang="it-IT" sz="1600" i="1" dirty="0"/>
              <a:t>la diminuzione nel valore di mercato di taluni strumenti finanziari nel periodo successivo rispetto alla chiusura dell’esercizio, qualora tale riduzione riflette condizioni di mercato intervenute dopo la chiusura dell’esercizio; </a:t>
            </a:r>
          </a:p>
          <a:p>
            <a:pPr marL="457200" indent="-457200">
              <a:buFontTx/>
              <a:buChar char="-"/>
            </a:pPr>
            <a:r>
              <a:rPr lang="it-IT" sz="1600" i="1" dirty="0"/>
              <a:t>la distruzione di impianti di produzione causata da calamità; </a:t>
            </a:r>
          </a:p>
          <a:p>
            <a:pPr marL="457200" indent="-457200">
              <a:buFontTx/>
              <a:buChar char="-"/>
            </a:pPr>
            <a:r>
              <a:rPr lang="it-IT" sz="1600" i="1" dirty="0"/>
              <a:t>la perdita derivante dalla variazione dei tassi di cambio con valute estere;</a:t>
            </a:r>
          </a:p>
          <a:p>
            <a:pPr marL="457200" indent="-457200">
              <a:buFontTx/>
              <a:buChar char="-"/>
            </a:pPr>
            <a:r>
              <a:rPr lang="it-IT" sz="1600" i="1" dirty="0"/>
              <a:t>la sostituzione di un prestito a breve con uno a lungo termine conclusasi nel periodo tra la data di chiusura dell’esercizio e quella di formazione del bilancio. </a:t>
            </a:r>
          </a:p>
          <a:p>
            <a:pPr marL="457200" indent="-457200">
              <a:buFontTx/>
              <a:buChar char="-"/>
            </a:pPr>
            <a:r>
              <a:rPr lang="it-IT" sz="1600" i="1" dirty="0"/>
              <a:t>la ristrutturazione di un debito avente effetti contabili nel periodo tra la data di chiusura dell’esercizio e quella di formazione del bilancio</a:t>
            </a:r>
          </a:p>
          <a:p>
            <a:pPr marL="457200" indent="-457200"/>
            <a:endParaRPr lang="it-IT" sz="2400" i="1"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53</a:t>
            </a:fld>
            <a:endParaRPr lang="it-IT"/>
          </a:p>
        </p:txBody>
      </p:sp>
    </p:spTree>
    <p:extLst>
      <p:ext uri="{BB962C8B-B14F-4D97-AF65-F5344CB8AC3E}">
        <p14:creationId xmlns:p14="http://schemas.microsoft.com/office/powerpoint/2010/main" val="33503366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0" indent="0">
              <a:buNone/>
            </a:pPr>
            <a:r>
              <a:rPr lang="it-IT" sz="1400" dirty="0"/>
              <a:t>OIC 29</a:t>
            </a:r>
          </a:p>
          <a:p>
            <a:pPr marL="0" indent="0">
              <a:buNone/>
            </a:pPr>
            <a:r>
              <a:rPr lang="it-IT" sz="1400" dirty="0"/>
              <a:t>FATTI INTERVENUTI DOPO LA CHIUSURA DELL’ESERCIZIO </a:t>
            </a:r>
          </a:p>
          <a:p>
            <a:pPr marL="0" indent="0">
              <a:buNone/>
            </a:pPr>
            <a:r>
              <a:rPr lang="it-IT" sz="1400" b="1" dirty="0"/>
              <a:t>3 TIPOLOGIE:</a:t>
            </a:r>
          </a:p>
          <a:p>
            <a:pPr marL="457200" indent="-457200">
              <a:buNone/>
            </a:pPr>
            <a:r>
              <a:rPr lang="it-IT" sz="1400" b="1" dirty="0"/>
              <a:t>2) fatti successivi che non devono essere recepiti nei valori di bilancio </a:t>
            </a:r>
          </a:p>
          <a:p>
            <a:pPr marL="457200" indent="-457200"/>
            <a:r>
              <a:rPr lang="it-IT" sz="1400" i="1" dirty="0"/>
              <a:t> </a:t>
            </a:r>
            <a:r>
              <a:rPr lang="it-IT" sz="1400" dirty="0"/>
              <a:t>FATTI INTERVENUTI DOPO LA CHIUSURA DELL’ESERCIZIO </a:t>
            </a:r>
          </a:p>
          <a:p>
            <a:pPr>
              <a:buNone/>
            </a:pPr>
            <a:r>
              <a:rPr lang="it-IT" sz="1400" i="1" dirty="0"/>
              <a:t>Esempi di fatti successivi che non sono rilevati nel bilancio e che richiedono </a:t>
            </a:r>
            <a:r>
              <a:rPr lang="it-IT" sz="1400" b="1" i="1" dirty="0"/>
              <a:t>un’informativa in nota integrativa </a:t>
            </a:r>
            <a:r>
              <a:rPr lang="it-IT" sz="1400" i="1" dirty="0"/>
              <a:t>sono:</a:t>
            </a:r>
          </a:p>
          <a:p>
            <a:pPr>
              <a:buNone/>
            </a:pPr>
            <a:r>
              <a:rPr lang="it-IT" sz="1400" dirty="0"/>
              <a:t>- operazioni di natura straordinaria (fusioni, scissioni, conferimenti, ecc.) eseguite dopo la chiusura dell’esercizio;</a:t>
            </a:r>
          </a:p>
          <a:p>
            <a:pPr>
              <a:buNone/>
            </a:pPr>
            <a:r>
              <a:rPr lang="it-IT" sz="1400" dirty="0"/>
              <a:t>- annuncio di un piano di dismissioni di importanti attività;</a:t>
            </a:r>
          </a:p>
          <a:p>
            <a:pPr>
              <a:buNone/>
            </a:pPr>
            <a:r>
              <a:rPr lang="it-IT" sz="1400" dirty="0"/>
              <a:t>- acquisti o cessioni di un’azienda significativa;</a:t>
            </a:r>
          </a:p>
          <a:p>
            <a:pPr>
              <a:buNone/>
            </a:pPr>
            <a:r>
              <a:rPr lang="it-IT" sz="1400" dirty="0"/>
              <a:t>- annuncio o avvio di piani di ristrutturazione;</a:t>
            </a:r>
          </a:p>
          <a:p>
            <a:pPr>
              <a:buNone/>
            </a:pPr>
            <a:r>
              <a:rPr lang="it-IT" sz="1400" dirty="0"/>
              <a:t>- emissione di un prestito obbligazionario;</a:t>
            </a:r>
          </a:p>
          <a:p>
            <a:pPr>
              <a:buNone/>
            </a:pPr>
            <a:r>
              <a:rPr lang="it-IT" sz="1400" dirty="0"/>
              <a:t>- aumento di capitale;</a:t>
            </a:r>
          </a:p>
          <a:p>
            <a:pPr>
              <a:buNone/>
            </a:pPr>
            <a:r>
              <a:rPr lang="it-IT" sz="1400" dirty="0"/>
              <a:t>- assunzione di rilevanti impegni contrattuali;</a:t>
            </a:r>
          </a:p>
          <a:p>
            <a:pPr>
              <a:buNone/>
            </a:pPr>
            <a:r>
              <a:rPr lang="it-IT" sz="1400" dirty="0"/>
              <a:t>- significativi contenziosi (contrattuali, legali, fiscali) relativi a fatti sorti o operazioni effettuate dopo  la chiusura dell’esercizio;</a:t>
            </a:r>
          </a:p>
          <a:p>
            <a:pPr>
              <a:buNone/>
            </a:pPr>
            <a:r>
              <a:rPr lang="it-IT" sz="1400" dirty="0"/>
              <a:t>- fluttuazioni anomale significative dei valori di mercato delle attività di bilancio (per esempio titoli) o nei tassi di cambio con le valute straniere verso le quali l’impresa è maggiormente esposta senza coperture;</a:t>
            </a:r>
          </a:p>
          <a:p>
            <a:pPr>
              <a:buNone/>
            </a:pPr>
            <a:r>
              <a:rPr lang="it-IT" sz="1400" dirty="0"/>
              <a:t>- richieste di ammissione alla quotazione nelle borse valori</a:t>
            </a:r>
            <a:endParaRPr lang="it-IT" sz="1400" b="1" i="1" dirty="0"/>
          </a:p>
          <a:p>
            <a:pPr marL="457200" indent="-457200"/>
            <a:endParaRPr lang="it-IT" sz="1600" i="1"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54</a:t>
            </a:fld>
            <a:endParaRPr lang="it-IT"/>
          </a:p>
        </p:txBody>
      </p:sp>
    </p:spTree>
    <p:extLst>
      <p:ext uri="{BB962C8B-B14F-4D97-AF65-F5344CB8AC3E}">
        <p14:creationId xmlns:p14="http://schemas.microsoft.com/office/powerpoint/2010/main" val="214438149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0" indent="0">
              <a:buNone/>
            </a:pPr>
            <a:r>
              <a:rPr lang="it-IT" sz="2000" dirty="0"/>
              <a:t>OIC 29</a:t>
            </a:r>
          </a:p>
          <a:p>
            <a:pPr marL="0" indent="0">
              <a:buNone/>
            </a:pPr>
            <a:r>
              <a:rPr lang="it-IT" sz="2000" dirty="0"/>
              <a:t>FATTI INTERVENUTI DOPO LA CHIUSURA DELL’ESERCIZIO </a:t>
            </a:r>
          </a:p>
          <a:p>
            <a:pPr marL="0" indent="0">
              <a:buNone/>
            </a:pPr>
            <a:r>
              <a:rPr lang="it-IT" sz="2000" b="1" dirty="0"/>
              <a:t>3 TIPOLOGIE:</a:t>
            </a:r>
          </a:p>
          <a:p>
            <a:pPr marL="0" indent="0">
              <a:buNone/>
            </a:pPr>
            <a:r>
              <a:rPr lang="it-IT" sz="2000" b="1" dirty="0"/>
              <a:t>3) fatti successivi che possono incidere sulla continuità aziendale </a:t>
            </a:r>
            <a:endParaRPr lang="it-IT" sz="2000" dirty="0"/>
          </a:p>
          <a:p>
            <a:pPr marL="0" indent="0">
              <a:buNone/>
            </a:pPr>
            <a:r>
              <a:rPr lang="it-IT" sz="2000" dirty="0"/>
              <a:t>	Se il presupposto della continuità aziendale non risulta essere più appropriato al momento della redazione del bilancio, è necessario che nelle valutazioni di bilancio si tenga conto degli effetti del venir meno della continuità aziendale.</a:t>
            </a:r>
            <a:endParaRPr lang="it-IT" sz="2000" i="1"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55</a:t>
            </a:fld>
            <a:endParaRPr lang="it-IT"/>
          </a:p>
        </p:txBody>
      </p:sp>
    </p:spTree>
    <p:extLst>
      <p:ext uri="{BB962C8B-B14F-4D97-AF65-F5344CB8AC3E}">
        <p14:creationId xmlns:p14="http://schemas.microsoft.com/office/powerpoint/2010/main" val="221087803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0" indent="0">
              <a:buNone/>
            </a:pPr>
            <a:r>
              <a:rPr lang="it-IT" sz="1800" dirty="0" err="1"/>
              <a:t>Oic</a:t>
            </a:r>
            <a:r>
              <a:rPr lang="it-IT" sz="1800" dirty="0"/>
              <a:t> 29</a:t>
            </a:r>
          </a:p>
          <a:p>
            <a:pPr marL="0" indent="0">
              <a:buNone/>
            </a:pPr>
            <a:r>
              <a:rPr lang="it-IT" sz="1800" dirty="0"/>
              <a:t>FATTI INTERVENUTI DOPO LA CHIUSURA DELL’ESERCIZIO </a:t>
            </a:r>
          </a:p>
          <a:p>
            <a:pPr marL="0" indent="0">
              <a:buNone/>
            </a:pPr>
            <a:r>
              <a:rPr lang="it-IT" sz="1800" b="1" dirty="0"/>
              <a:t>3 TIPOLOGIE:</a:t>
            </a:r>
          </a:p>
          <a:p>
            <a:pPr marL="0" indent="0">
              <a:buNone/>
            </a:pPr>
            <a:r>
              <a:rPr lang="it-IT" sz="1800" b="1" dirty="0"/>
              <a:t>3) fatti successivi che possono incidere sulla continuità aziendale </a:t>
            </a:r>
            <a:endParaRPr lang="it-IT" sz="1800" dirty="0"/>
          </a:p>
          <a:p>
            <a:pPr marL="0" indent="0">
              <a:buNone/>
            </a:pPr>
            <a:r>
              <a:rPr lang="it-IT" sz="1800" dirty="0"/>
              <a:t>Esempi:</a:t>
            </a:r>
          </a:p>
          <a:p>
            <a:r>
              <a:rPr lang="it-IT" sz="1800" i="1" dirty="0"/>
              <a:t>gli amministratori, ad esempio, possono motivatamente manifestare l’intendimento di proporre la liquidazione della società o di cessare l’attività operativa. </a:t>
            </a:r>
          </a:p>
          <a:p>
            <a:r>
              <a:rPr lang="it-IT" sz="1800" i="1" dirty="0"/>
              <a:t>le condizioni gestionali della società stessa, quali un peggioramento nel risultato di gestione e nella posizione finanziaria dopo la chiusura dell’esercizio, possono far sorgere la necessità di considerare se, nella redazione del bilancio d’esercizio, sia ancora appropriato basarsi sul presupposto della continuità aziendale</a:t>
            </a:r>
            <a:r>
              <a:rPr lang="it-IT" sz="2800" i="1" dirty="0"/>
              <a:t>. </a:t>
            </a:r>
            <a:endParaRPr lang="it-IT" sz="2000" i="1"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56</a:t>
            </a:fld>
            <a:endParaRPr lang="it-IT"/>
          </a:p>
        </p:txBody>
      </p:sp>
    </p:spTree>
    <p:extLst>
      <p:ext uri="{BB962C8B-B14F-4D97-AF65-F5344CB8AC3E}">
        <p14:creationId xmlns:p14="http://schemas.microsoft.com/office/powerpoint/2010/main" val="1157606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0" indent="0">
              <a:buNone/>
            </a:pPr>
            <a:r>
              <a:rPr lang="it-IT" sz="1800" dirty="0"/>
              <a:t>OIC 29</a:t>
            </a:r>
          </a:p>
          <a:p>
            <a:pPr marL="0" indent="0">
              <a:buNone/>
            </a:pPr>
            <a:r>
              <a:rPr lang="it-IT" sz="1800" dirty="0"/>
              <a:t>FATTI INTERVENUTI DOPO LA CHIUSURA DELL’ESERCIZIO </a:t>
            </a:r>
          </a:p>
          <a:p>
            <a:pPr marL="0" indent="0">
              <a:buNone/>
            </a:pPr>
            <a:r>
              <a:rPr lang="it-IT" sz="1800" b="1" dirty="0"/>
              <a:t>3 TIPOLOGIE:</a:t>
            </a:r>
          </a:p>
          <a:p>
            <a:r>
              <a:rPr lang="it-IT" sz="1800" dirty="0"/>
              <a:t>I fatti del </a:t>
            </a:r>
            <a:r>
              <a:rPr lang="it-IT" sz="1800" b="1" dirty="0"/>
              <a:t>primo e del terzo tipo sono rilevati in bilancio </a:t>
            </a:r>
            <a:r>
              <a:rPr lang="it-IT" sz="1800" dirty="0"/>
              <a:t>per riflettere l’effetto che tali eventi comportano sulla situazione patrimoniale e finanziaria e sul risultato economico alla data di chiusura dell’esercizio.</a:t>
            </a:r>
          </a:p>
          <a:p>
            <a:endParaRPr lang="it-IT" sz="1800" dirty="0"/>
          </a:p>
          <a:p>
            <a:r>
              <a:rPr lang="it-IT" sz="1800" dirty="0"/>
              <a:t>I fatti del </a:t>
            </a:r>
            <a:r>
              <a:rPr lang="it-IT" sz="1800" b="1" dirty="0"/>
              <a:t>secondo tipo </a:t>
            </a:r>
            <a:r>
              <a:rPr lang="it-IT" sz="1800" dirty="0"/>
              <a:t>non sono rilevati nei prospetti quantitativi del bilancio; tuttavia, se rilevanti </a:t>
            </a:r>
            <a:r>
              <a:rPr lang="it-IT" sz="1800" b="1" dirty="0"/>
              <a:t>sono illustrati nella nota integrativa</a:t>
            </a:r>
            <a:r>
              <a:rPr lang="it-IT" sz="1800" dirty="0"/>
              <a:t> perché rappresentano avvenimenti la cui mancata comunicazione potrebbe compromettere la possibilità per i destinatari dell’informazione societaria di fare corrette valutazioni e prendere appropriate decisioni.</a:t>
            </a:r>
            <a:endParaRPr lang="it-IT" sz="1800" i="1"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57</a:t>
            </a:fld>
            <a:endParaRPr lang="it-IT"/>
          </a:p>
        </p:txBody>
      </p:sp>
    </p:spTree>
    <p:extLst>
      <p:ext uri="{BB962C8B-B14F-4D97-AF65-F5344CB8AC3E}">
        <p14:creationId xmlns:p14="http://schemas.microsoft.com/office/powerpoint/2010/main" val="223257543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marL="0" indent="0">
              <a:buNone/>
            </a:pPr>
            <a:r>
              <a:rPr lang="it-IT" sz="1800" dirty="0"/>
              <a:t>OIC 29</a:t>
            </a:r>
          </a:p>
          <a:p>
            <a:pPr marL="0" indent="0">
              <a:buNone/>
            </a:pPr>
            <a:r>
              <a:rPr lang="it-IT" sz="1800" dirty="0"/>
              <a:t>FATTI INTERVENUTI DOPO LA CHIUSURA DELL’ESERCIZIO </a:t>
            </a:r>
          </a:p>
          <a:p>
            <a:r>
              <a:rPr lang="it-IT" sz="1800" b="1" dirty="0"/>
              <a:t>Il termine </a:t>
            </a:r>
            <a:r>
              <a:rPr lang="it-IT" sz="1800" dirty="0"/>
              <a:t>entro cui il fatto si deve verificare perché se ne tenga conto è la data di formazione del bilancio, che nella generalità dei casi è individuata con la </a:t>
            </a:r>
            <a:r>
              <a:rPr lang="it-IT" sz="1800" b="1" u="sng" dirty="0"/>
              <a:t>data di redazione del progetto di bilancio d’esercizio da parte degli amministratori</a:t>
            </a:r>
            <a:r>
              <a:rPr lang="it-IT" sz="1800" u="sng" dirty="0"/>
              <a:t>.</a:t>
            </a:r>
          </a:p>
          <a:p>
            <a:endParaRPr lang="it-IT" sz="1800" dirty="0"/>
          </a:p>
          <a:p>
            <a:r>
              <a:rPr lang="it-IT" sz="1800" dirty="0"/>
              <a:t>Tuttavia, </a:t>
            </a:r>
            <a:r>
              <a:rPr lang="it-IT" sz="1800" b="1" dirty="0"/>
              <a:t>se tra la data di formazione del bilancio e la data di approvazione da parte dell’organo assembleare si verificassero eventi tali da avere un effetto rilevante sul bilancio, gli amministratori debbono adeguatamente modificare il progetto di bilancio, nel rispetto del procedimento previsto per la formazione del bilancio</a:t>
            </a:r>
            <a:endParaRPr lang="it-IT" sz="1800" b="1" i="1"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58</a:t>
            </a:fld>
            <a:endParaRPr lang="it-IT"/>
          </a:p>
        </p:txBody>
      </p:sp>
    </p:spTree>
    <p:extLst>
      <p:ext uri="{BB962C8B-B14F-4D97-AF65-F5344CB8AC3E}">
        <p14:creationId xmlns:p14="http://schemas.microsoft.com/office/powerpoint/2010/main" val="174677989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marL="457200" indent="-457200"/>
            <a:r>
              <a:rPr lang="it-IT" sz="1800" dirty="0"/>
              <a:t>FATTI INTERVENUTI DOPO LA CHIUSURA DELL’ESERCIZIO </a:t>
            </a:r>
          </a:p>
          <a:p>
            <a:r>
              <a:rPr lang="it-IT" sz="1800" dirty="0"/>
              <a:t>L’articolo 2427, comma 1, numero 22 </a:t>
            </a:r>
            <a:r>
              <a:rPr lang="it-IT" sz="1800" i="1" dirty="0"/>
              <a:t>quater) c.c. </a:t>
            </a:r>
            <a:r>
              <a:rPr lang="it-IT" sz="1800" dirty="0"/>
              <a:t>richiede che la nota integrativa deve indicare “</a:t>
            </a:r>
            <a:r>
              <a:rPr lang="it-IT" sz="1800" b="1" i="1" dirty="0">
                <a:solidFill>
                  <a:srgbClr val="FF0000"/>
                </a:solidFill>
              </a:rPr>
              <a:t>la natura e l’effetto patrimoniale, finanziario ed economico dei fatti di rilievo avvenuti dopo la chiusura dell’esercizio. “</a:t>
            </a:r>
          </a:p>
          <a:p>
            <a:r>
              <a:rPr lang="it-IT" sz="1800" u="sng" dirty="0"/>
              <a:t>Si considerano </a:t>
            </a:r>
            <a:r>
              <a:rPr lang="it-IT" sz="1800" b="1" u="sng" dirty="0"/>
              <a:t>fatti di rilievo </a:t>
            </a:r>
            <a:r>
              <a:rPr lang="it-IT" sz="1800" u="sng" dirty="0"/>
              <a:t>quelli che, richiedendo o meno variazioni nei valori di bilancio, influenzano la situazione rappresentata in bilancio e sono di importanza tale che la loro mancata comunicazione potrebbe compromettere la possibilità dei destinatari dell’informazione societaria di fare corrette valutazioni e prendere decisioni appropriate</a:t>
            </a:r>
            <a:r>
              <a:rPr lang="it-IT" sz="1800" dirty="0"/>
              <a:t>.</a:t>
            </a:r>
          </a:p>
          <a:p>
            <a:r>
              <a:rPr lang="it-IT" sz="1800" dirty="0"/>
              <a:t>Nell’illustrazione del fatto intervenuto si fornisce la stima dell’effetto sulla situazione patrimoniale/finanziaria della società, ovvero le ragioni per cui l’effetto non è determinabile</a:t>
            </a:r>
            <a:endParaRPr lang="it-IT" sz="1800" b="1" i="1"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59</a:t>
            </a:fld>
            <a:endParaRPr lang="it-IT"/>
          </a:p>
        </p:txBody>
      </p:sp>
    </p:spTree>
    <p:extLst>
      <p:ext uri="{BB962C8B-B14F-4D97-AF65-F5344CB8AC3E}">
        <p14:creationId xmlns:p14="http://schemas.microsoft.com/office/powerpoint/2010/main" val="1110442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NCCS – gennaio 2021</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0" indent="0">
              <a:buNone/>
            </a:pPr>
            <a:r>
              <a:rPr lang="it-IT" sz="2400" dirty="0">
                <a:effectLst/>
                <a:latin typeface="Arial" panose="020B0604020202020204" pitchFamily="34" charset="0"/>
              </a:rPr>
              <a:t>Il Collegio sindacale vigila sul </a:t>
            </a:r>
            <a:r>
              <a:rPr lang="it-IT" sz="2400" u="sng" dirty="0">
                <a:effectLst/>
                <a:latin typeface="Arial" panose="020B0604020202020204" pitchFamily="34" charset="0"/>
              </a:rPr>
              <a:t>processo di valutazione da parte degli amministratori dell’adeguatezza dell’assetto organizzativo rispetto alla natura, alle dimensioni, alla complessità e alle altre caratteristiche specifiche della società</a:t>
            </a:r>
            <a:r>
              <a:rPr lang="it-IT" sz="2400" dirty="0">
                <a:effectLst/>
                <a:latin typeface="Arial" panose="020B0604020202020204" pitchFamily="34" charset="0"/>
              </a:rPr>
              <a:t>, verificando che sia idoneo a rilevare tempestivamente indizi di crisi e di perdita di continuità aziendale così da rendere possibile agli organi delegati (o all’organo di amministrazione) di adottare idonee misure per il superamento della crisi o il recupero della continuità. </a:t>
            </a:r>
            <a:endParaRPr lang="it-IT" sz="2400" dirty="0">
              <a:latin typeface="Arial" pitchFamily="34" charset="0"/>
              <a:cs typeface="Arial" pitchFamily="34" charset="0"/>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6</a:t>
            </a:fld>
            <a:endParaRPr lang="it-IT"/>
          </a:p>
        </p:txBody>
      </p:sp>
    </p:spTree>
    <p:extLst>
      <p:ext uri="{BB962C8B-B14F-4D97-AF65-F5344CB8AC3E}">
        <p14:creationId xmlns:p14="http://schemas.microsoft.com/office/powerpoint/2010/main" val="144386834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marL="457200" indent="-457200"/>
            <a:r>
              <a:rPr lang="it-IT" sz="2000" dirty="0"/>
              <a:t>FATTI INTERVENUTI DOPO LA CHIUSURA DELL’ESERCIZIO </a:t>
            </a:r>
          </a:p>
          <a:p>
            <a:r>
              <a:rPr lang="it-IT" sz="1800" dirty="0"/>
              <a:t>L’articolo 2427, comma 1, numero 22 </a:t>
            </a:r>
            <a:r>
              <a:rPr lang="it-IT" sz="1800" i="1" dirty="0"/>
              <a:t>quater) c.c. </a:t>
            </a:r>
            <a:r>
              <a:rPr lang="it-IT" sz="1800" dirty="0"/>
              <a:t>si applica anche ai bilanci abbreviati ex art. 2435 </a:t>
            </a:r>
            <a:r>
              <a:rPr lang="it-IT" sz="1800" i="1" dirty="0"/>
              <a:t>bis</a:t>
            </a:r>
            <a:r>
              <a:rPr lang="it-IT" sz="1800" dirty="0"/>
              <a:t> c.c. e 2435 </a:t>
            </a:r>
            <a:r>
              <a:rPr lang="it-IT" sz="1800" i="1" dirty="0"/>
              <a:t>ter</a:t>
            </a:r>
            <a:r>
              <a:rPr lang="it-IT" sz="1800" dirty="0"/>
              <a:t> c.c.</a:t>
            </a:r>
          </a:p>
          <a:p>
            <a:endParaRPr lang="it-IT" sz="1800" b="1" i="1" dirty="0"/>
          </a:p>
          <a:p>
            <a:r>
              <a:rPr lang="it-IT" sz="1800" b="1" i="1" dirty="0"/>
              <a:t>Quindi informativa necessaria in tutti i bilanci di società di capitali</a:t>
            </a:r>
          </a:p>
          <a:p>
            <a:pPr>
              <a:buNone/>
            </a:pPr>
            <a:endParaRPr lang="it-IT" sz="1800" b="1" i="1"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60</a:t>
            </a:fld>
            <a:endParaRPr lang="it-IT"/>
          </a:p>
        </p:txBody>
      </p:sp>
    </p:spTree>
    <p:extLst>
      <p:ext uri="{BB962C8B-B14F-4D97-AF65-F5344CB8AC3E}">
        <p14:creationId xmlns:p14="http://schemas.microsoft.com/office/powerpoint/2010/main" val="403776113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marL="457200" indent="-457200"/>
            <a:r>
              <a:rPr lang="it-IT" sz="2000" b="1" dirty="0">
                <a:solidFill>
                  <a:schemeClr val="accent2">
                    <a:lumMod val="75000"/>
                  </a:schemeClr>
                </a:solidFill>
              </a:rPr>
              <a:t>Relazione sulla gestione  </a:t>
            </a:r>
          </a:p>
          <a:p>
            <a:pPr marL="457200" indent="-457200"/>
            <a:r>
              <a:rPr lang="it-IT" sz="2000" dirty="0"/>
              <a:t>	Il bilancio deve essere corredato da una relazione degli amministratori contenente un'analisi fedele, equilibrata ed esauriente della situazione della società e dell'andamento e del risultato della gestione, nel suo complesso e nei vari settori in cui essa ha operato, anche attraverso imprese controllate, con particolare riguardo ai costi, ai ricavi e agli investimenti, nonché una </a:t>
            </a:r>
            <a:r>
              <a:rPr lang="it-IT" sz="2000" b="1" dirty="0"/>
              <a:t>descrizione dei principali rischi e incertezze cui la società è esposta</a:t>
            </a:r>
            <a:r>
              <a:rPr lang="it-IT" sz="2000" dirty="0"/>
              <a:t>.</a:t>
            </a:r>
          </a:p>
          <a:p>
            <a:pPr>
              <a:buNone/>
            </a:pPr>
            <a:endParaRPr lang="it-IT" sz="2000" dirty="0"/>
          </a:p>
          <a:p>
            <a:pPr>
              <a:buNone/>
            </a:pPr>
            <a:r>
              <a:rPr lang="it-IT" sz="2000" dirty="0"/>
              <a:t>Terzo comma - Dalla relazione devono in ogni caso risultare:</a:t>
            </a:r>
          </a:p>
          <a:p>
            <a:r>
              <a:rPr lang="it-IT" sz="2000" dirty="0"/>
              <a:t>…</a:t>
            </a:r>
          </a:p>
          <a:p>
            <a:r>
              <a:rPr lang="it-IT" sz="2000" dirty="0"/>
              <a:t>6) </a:t>
            </a:r>
            <a:r>
              <a:rPr lang="it-IT" sz="2000" b="1" dirty="0"/>
              <a:t>l'evoluzione prevedibile della gestione</a:t>
            </a:r>
            <a:r>
              <a:rPr lang="it-IT" sz="2000" dirty="0"/>
              <a:t>.</a:t>
            </a:r>
          </a:p>
          <a:p>
            <a:pPr>
              <a:buNone/>
            </a:pPr>
            <a:endParaRPr lang="it-IT" sz="2000" b="1" i="1"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61</a:t>
            </a:fld>
            <a:endParaRPr lang="it-IT"/>
          </a:p>
        </p:txBody>
      </p:sp>
    </p:spTree>
    <p:extLst>
      <p:ext uri="{BB962C8B-B14F-4D97-AF65-F5344CB8AC3E}">
        <p14:creationId xmlns:p14="http://schemas.microsoft.com/office/powerpoint/2010/main" val="347879383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r>
              <a:rPr lang="it-IT" sz="2000" b="1" dirty="0"/>
              <a:t>Oggetto</a:t>
            </a:r>
          </a:p>
          <a:p>
            <a:endParaRPr lang="it-IT" sz="2000" dirty="0"/>
          </a:p>
          <a:p>
            <a:r>
              <a:rPr lang="it-IT" sz="2000" dirty="0"/>
              <a:t>Tratta delle responsabilità del revisore in relazione agli eventi successivi nella revisione del bilancio</a:t>
            </a:r>
          </a:p>
          <a:p>
            <a:pPr algn="ctr">
              <a:buNone/>
            </a:pPr>
            <a:r>
              <a:rPr lang="it-IT" sz="2000" dirty="0">
                <a:solidFill>
                  <a:srgbClr val="0070C0"/>
                </a:solidFill>
              </a:rPr>
              <a:t>Eventi Successivi </a:t>
            </a:r>
          </a:p>
          <a:p>
            <a:pPr>
              <a:buNone/>
            </a:pPr>
            <a:r>
              <a:rPr lang="it-IT" sz="2000" dirty="0"/>
              <a:t>Solitamente i quadri normativi identificano due tipologie di eventi:</a:t>
            </a:r>
          </a:p>
          <a:p>
            <a:pPr>
              <a:buNone/>
            </a:pPr>
            <a:r>
              <a:rPr lang="it-IT" sz="2000" dirty="0"/>
              <a:t>a)	quelli che forniscono evidenza di condizioni che esistevano alla data di riferimento del bilancio;</a:t>
            </a:r>
          </a:p>
          <a:p>
            <a:pPr>
              <a:buNone/>
            </a:pPr>
            <a:r>
              <a:rPr lang="it-IT" sz="2000" dirty="0"/>
              <a:t>b)	quelli che forniscono evidenza di condizioni che sono emerse successivamente alla data di riferimento del bilancio.</a:t>
            </a:r>
            <a:endParaRPr lang="it-IT" sz="2000" dirty="0">
              <a:latin typeface="Arial" panose="020B0604020202020204" pitchFamily="34" charset="0"/>
              <a:cs typeface="Arial" panose="020B0604020202020204" pitchFamily="34" charset="0"/>
            </a:endParaRP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62</a:t>
            </a:fld>
            <a:endParaRPr lang="it-IT"/>
          </a:p>
        </p:txBody>
      </p:sp>
    </p:spTree>
    <p:extLst>
      <p:ext uri="{BB962C8B-B14F-4D97-AF65-F5344CB8AC3E}">
        <p14:creationId xmlns:p14="http://schemas.microsoft.com/office/powerpoint/2010/main" val="8337480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r>
              <a:rPr lang="it-IT" sz="1400" dirty="0"/>
              <a:t>in base al</a:t>
            </a:r>
            <a:r>
              <a:rPr lang="it-IT" sz="2000" dirty="0"/>
              <a:t> principio di revisione internazionale (ISA Italia) n.700:</a:t>
            </a:r>
          </a:p>
          <a:p>
            <a:pPr algn="just"/>
            <a:endParaRPr lang="it-IT" sz="2000" dirty="0"/>
          </a:p>
          <a:p>
            <a:pPr marL="0" indent="0" algn="just">
              <a:buNone/>
            </a:pPr>
            <a:r>
              <a:rPr lang="it-IT" sz="2000" dirty="0">
                <a:sym typeface="Wingdings" pitchFamily="2" charset="2"/>
              </a:rPr>
              <a:t>	</a:t>
            </a:r>
            <a:r>
              <a:rPr lang="it-IT" sz="2000" dirty="0"/>
              <a:t>la data della relazione di revisione informa il lettore che il revisore ha tenuto in considerazione l’effetto degli eventi e delle operazioni di cui sia venuto a conoscenza e che si sono verificati </a:t>
            </a:r>
            <a:r>
              <a:rPr lang="it-IT" sz="2000" u="sng" dirty="0"/>
              <a:t>fino a quella data</a:t>
            </a:r>
            <a:r>
              <a:rPr lang="it-IT" sz="2000" dirty="0"/>
              <a:t>.</a:t>
            </a:r>
            <a:endParaRPr lang="it-IT" sz="2000" dirty="0">
              <a:latin typeface="Arial" panose="020B0604020202020204" pitchFamily="34" charset="0"/>
              <a:cs typeface="Arial" panose="020B0604020202020204" pitchFamily="34" charset="0"/>
            </a:endParaRPr>
          </a:p>
          <a:p>
            <a:pPr>
              <a:buNone/>
            </a:pPr>
            <a:endParaRPr lang="it-IT" sz="3600" b="1" i="1"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63</a:t>
            </a:fld>
            <a:endParaRPr lang="it-IT"/>
          </a:p>
        </p:txBody>
      </p:sp>
    </p:spTree>
    <p:extLst>
      <p:ext uri="{BB962C8B-B14F-4D97-AF65-F5344CB8AC3E}">
        <p14:creationId xmlns:p14="http://schemas.microsoft.com/office/powerpoint/2010/main" val="101611223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buNone/>
            </a:pPr>
            <a:r>
              <a:rPr lang="it-IT" sz="2000" dirty="0"/>
              <a:t>DEFINIZIONI:</a:t>
            </a:r>
          </a:p>
          <a:p>
            <a:pPr algn="just"/>
            <a:r>
              <a:rPr lang="it-IT" sz="2000" b="1" dirty="0"/>
              <a:t>data di riferimento del bilancio </a:t>
            </a:r>
            <a:r>
              <a:rPr lang="it-IT" sz="2000" dirty="0"/>
              <a:t>– la data di chiusura del periodo amministrativo cui fa riferimento il bilancio;</a:t>
            </a:r>
          </a:p>
          <a:p>
            <a:pPr algn="just"/>
            <a:endParaRPr lang="it-IT" sz="2000" dirty="0"/>
          </a:p>
          <a:p>
            <a:pPr algn="just"/>
            <a:r>
              <a:rPr lang="it-IT" sz="2000" b="1" dirty="0"/>
              <a:t>data di redazione del bilancio </a:t>
            </a:r>
            <a:r>
              <a:rPr lang="it-IT" sz="2000" dirty="0"/>
              <a:t>– la data in cui tutti i prospetti che costituiscono il bilancio, incluse le relative note, sono stati predisposti e coloro che ne hanno ufficialmente l’autorità hanno dichiarato di assumersi la responsabilità di quel bilancio;</a:t>
            </a:r>
          </a:p>
          <a:p>
            <a:pPr algn="just"/>
            <a:endParaRPr lang="it-IT" sz="2000" dirty="0"/>
          </a:p>
          <a:p>
            <a:pPr algn="just"/>
            <a:r>
              <a:rPr lang="it-IT" sz="2000" b="1" dirty="0"/>
              <a:t>data della relazione di revisione</a:t>
            </a:r>
            <a:r>
              <a:rPr lang="it-IT" sz="2000" dirty="0"/>
              <a:t> – la data apposta dal revisore sulla relazione di revisione sul bilancio in conformità al principio di revisione internazionale (ISA Italia) n. 700</a:t>
            </a:r>
            <a:endParaRPr lang="it-IT" sz="2000" dirty="0">
              <a:latin typeface="Arial" panose="020B0604020202020204" pitchFamily="34" charset="0"/>
              <a:cs typeface="Arial" panose="020B0604020202020204" pitchFamily="34" charset="0"/>
            </a:endParaRP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64</a:t>
            </a:fld>
            <a:endParaRPr lang="it-IT"/>
          </a:p>
        </p:txBody>
      </p:sp>
    </p:spTree>
    <p:extLst>
      <p:ext uri="{BB962C8B-B14F-4D97-AF65-F5344CB8AC3E}">
        <p14:creationId xmlns:p14="http://schemas.microsoft.com/office/powerpoint/2010/main" val="137063017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r>
              <a:rPr lang="it-IT" sz="2000" dirty="0"/>
              <a:t>DEFINIZIONI:</a:t>
            </a:r>
          </a:p>
          <a:p>
            <a:pPr algn="just"/>
            <a:r>
              <a:rPr lang="it-IT" sz="2000" b="1" dirty="0"/>
              <a:t>data di approvazione del bilancio </a:t>
            </a:r>
            <a:r>
              <a:rPr lang="it-IT" sz="2000" dirty="0"/>
              <a:t>- la data in cui il bilancio oggetto di revisione contabile, accompagnato dalla relazione di revisione, è stato approvato da coloro che ne hanno ufficialmente l’autorità</a:t>
            </a:r>
          </a:p>
          <a:p>
            <a:pPr algn="just"/>
            <a:endParaRPr lang="it-IT" sz="2000" dirty="0">
              <a:latin typeface="Arial" panose="020B0604020202020204" pitchFamily="34" charset="0"/>
              <a:cs typeface="Arial" panose="020B0604020202020204" pitchFamily="34" charset="0"/>
            </a:endParaRPr>
          </a:p>
          <a:p>
            <a:pPr algn="just"/>
            <a:r>
              <a:rPr lang="it-IT" sz="2000" b="1" dirty="0"/>
              <a:t>eventi successivi </a:t>
            </a:r>
            <a:r>
              <a:rPr lang="it-IT" sz="2000" dirty="0"/>
              <a:t>– </a:t>
            </a:r>
          </a:p>
          <a:p>
            <a:pPr algn="just">
              <a:buNone/>
            </a:pPr>
            <a:r>
              <a:rPr lang="it-IT" sz="2000" dirty="0"/>
              <a:t>1- gli eventi intervenuti tra la data di riferimento del bilancio e la data della relazione di revisione </a:t>
            </a:r>
          </a:p>
          <a:p>
            <a:pPr algn="just">
              <a:buNone/>
            </a:pPr>
            <a:r>
              <a:rPr lang="it-IT" sz="2000" dirty="0"/>
              <a:t>2- i fatti di cui il revisore viene a conoscenza successivamente alla data della relazione di revisione</a:t>
            </a:r>
            <a:endParaRPr lang="it-IT" sz="2000" dirty="0">
              <a:latin typeface="Arial" panose="020B0604020202020204" pitchFamily="34" charset="0"/>
              <a:cs typeface="Arial" panose="020B0604020202020204" pitchFamily="34" charset="0"/>
            </a:endParaRP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65</a:t>
            </a:fld>
            <a:endParaRPr lang="it-IT"/>
          </a:p>
        </p:txBody>
      </p:sp>
    </p:spTree>
    <p:extLst>
      <p:ext uri="{BB962C8B-B14F-4D97-AF65-F5344CB8AC3E}">
        <p14:creationId xmlns:p14="http://schemas.microsoft.com/office/powerpoint/2010/main" val="74612454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r>
              <a:rPr lang="it-IT" sz="2000" dirty="0"/>
              <a:t>REGOLE:</a:t>
            </a:r>
          </a:p>
          <a:p>
            <a:pPr algn="just"/>
            <a:r>
              <a:rPr lang="it-IT" sz="2000" u="sng" dirty="0"/>
              <a:t>Il revisore deve effettuare procedure di revisione volte ad acquisire elementi probativi sufficienti ed appropriati del fatto che siano stati identificati tutti gli eventi intervenuti tra la data di riferimento del bilancio e la data della relazione di revisione che richiedano rettifiche o informativa nel bilancio</a:t>
            </a:r>
            <a:r>
              <a:rPr lang="it-IT" sz="2000" dirty="0"/>
              <a:t>. </a:t>
            </a:r>
          </a:p>
          <a:p>
            <a:pPr algn="just"/>
            <a:endParaRPr lang="it-IT" sz="2000" dirty="0"/>
          </a:p>
          <a:p>
            <a:pPr algn="just"/>
            <a:r>
              <a:rPr lang="it-IT" sz="2000" dirty="0"/>
              <a:t>Il revisore non è, tuttavia, tenuto a svolgere ulteriori procedure di revisione relative agli aspetti per i quali procedure di revisione precedentemente svolte abbiano già fornito conclusioni soddisfacenti</a:t>
            </a:r>
            <a:endParaRPr lang="it-IT" sz="2000" dirty="0">
              <a:latin typeface="Arial" panose="020B0604020202020204" pitchFamily="34" charset="0"/>
              <a:cs typeface="Arial" panose="020B0604020202020204" pitchFamily="34" charset="0"/>
            </a:endParaRP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66</a:t>
            </a:fld>
            <a:endParaRPr lang="it-IT"/>
          </a:p>
        </p:txBody>
      </p:sp>
    </p:spTree>
    <p:extLst>
      <p:ext uri="{BB962C8B-B14F-4D97-AF65-F5344CB8AC3E}">
        <p14:creationId xmlns:p14="http://schemas.microsoft.com/office/powerpoint/2010/main" val="79609147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r>
              <a:rPr lang="it-IT" sz="2000" dirty="0">
                <a:solidFill>
                  <a:srgbClr val="0070C0"/>
                </a:solidFill>
              </a:rPr>
              <a:t>Come?</a:t>
            </a:r>
          </a:p>
          <a:p>
            <a:pPr algn="just">
              <a:buFont typeface="Arial" pitchFamily="34" charset="0"/>
              <a:buChar char="•"/>
            </a:pPr>
            <a:r>
              <a:rPr lang="it-IT" sz="2000" dirty="0"/>
              <a:t> riesame o la verifica delle registrazioni contabili o delle operazioni intervenute tra la data di riferimento del bilancio e la data della relazione di revisione. </a:t>
            </a:r>
          </a:p>
          <a:p>
            <a:pPr algn="just"/>
            <a:endParaRPr lang="it-IT" sz="2000" dirty="0"/>
          </a:p>
          <a:p>
            <a:pPr algn="just">
              <a:buFont typeface="Arial" pitchFamily="34" charset="0"/>
              <a:buChar char="•"/>
            </a:pPr>
            <a:r>
              <a:rPr lang="it-IT" sz="2000" dirty="0"/>
              <a:t> Le procedure di revisione  si aggiungono alle procedure che il revisore può svolgere per altre finalità che, nondimeno, possono fornire evidenza sugli eventi successivi (</a:t>
            </a:r>
            <a:r>
              <a:rPr lang="it-IT" sz="2000" i="1" dirty="0"/>
              <a:t>ad esempio, per acquisire elementi probativi sui saldi contabili alla data di riferimento del bilancio, quali procedure di </a:t>
            </a:r>
            <a:r>
              <a:rPr lang="it-IT" sz="2000" i="1" dirty="0" err="1"/>
              <a:t>cut</a:t>
            </a:r>
            <a:r>
              <a:rPr lang="it-IT" sz="2000" i="1" dirty="0"/>
              <a:t>-off o procedure in relazione agli incassi successivi di crediti).</a:t>
            </a:r>
            <a:endParaRPr lang="it-IT" sz="2000" i="1" dirty="0">
              <a:latin typeface="Arial" panose="020B0604020202020204" pitchFamily="34" charset="0"/>
              <a:cs typeface="Arial" panose="020B0604020202020204" pitchFamily="34" charset="0"/>
            </a:endParaRP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67</a:t>
            </a:fld>
            <a:endParaRPr lang="it-IT"/>
          </a:p>
        </p:txBody>
      </p:sp>
    </p:spTree>
    <p:extLst>
      <p:ext uri="{BB962C8B-B14F-4D97-AF65-F5344CB8AC3E}">
        <p14:creationId xmlns:p14="http://schemas.microsoft.com/office/powerpoint/2010/main" val="177467554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r>
              <a:rPr lang="it-IT" sz="2000" dirty="0"/>
              <a:t>REGOLE:</a:t>
            </a:r>
          </a:p>
          <a:p>
            <a:pPr algn="just"/>
            <a:r>
              <a:rPr lang="it-IT" sz="2000" dirty="0"/>
              <a:t>Il revisore deve svolgere le procedure per coprire il periodo intercorrente tra la data di riferimento del bilancio e la data della relazione di revisione, ovvero una data quanto più possibile prossima a quest’ultima. </a:t>
            </a: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68</a:t>
            </a:fld>
            <a:endParaRPr lang="it-IT"/>
          </a:p>
        </p:txBody>
      </p:sp>
    </p:spTree>
    <p:extLst>
      <p:ext uri="{BB962C8B-B14F-4D97-AF65-F5344CB8AC3E}">
        <p14:creationId xmlns:p14="http://schemas.microsoft.com/office/powerpoint/2010/main" val="219032540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r>
              <a:rPr lang="it-IT" sz="2000" dirty="0"/>
              <a:t>3 CASI:</a:t>
            </a:r>
          </a:p>
          <a:p>
            <a:pPr algn="just"/>
            <a:endParaRPr lang="it-IT" sz="2000" dirty="0"/>
          </a:p>
          <a:p>
            <a:pPr algn="just">
              <a:buNone/>
            </a:pPr>
            <a:r>
              <a:rPr lang="it-IT" sz="2000" b="1" dirty="0"/>
              <a:t>1) Eventi intervenuti tra la data di riferimento del bilancio e la data della relazione di revisione</a:t>
            </a:r>
          </a:p>
          <a:p>
            <a:pPr algn="just">
              <a:buNone/>
            </a:pPr>
            <a:endParaRPr lang="it-IT" sz="2000" dirty="0"/>
          </a:p>
          <a:p>
            <a:pPr algn="just">
              <a:buNone/>
            </a:pPr>
            <a:r>
              <a:rPr lang="it-IT" sz="2000" b="1" dirty="0">
                <a:solidFill>
                  <a:srgbClr val="0070C0"/>
                </a:solidFill>
              </a:rPr>
              <a:t>2) Fatti di cui il revisore viene a conoscenza successivamente alla data della relazione di revisione ma prima della data di approvazione del bilancio</a:t>
            </a:r>
          </a:p>
          <a:p>
            <a:pPr algn="just">
              <a:buNone/>
            </a:pPr>
            <a:endParaRPr lang="it-IT" sz="2000" dirty="0"/>
          </a:p>
          <a:p>
            <a:pPr algn="just">
              <a:buNone/>
            </a:pPr>
            <a:r>
              <a:rPr lang="it-IT" sz="2000" b="1" dirty="0">
                <a:solidFill>
                  <a:srgbClr val="FF0000"/>
                </a:solidFill>
              </a:rPr>
              <a:t>3) Fatti di cui il revisore viene a conoscenza successivamente all’approvazione del bilancio</a:t>
            </a: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69</a:t>
            </a:fld>
            <a:endParaRPr lang="it-IT"/>
          </a:p>
        </p:txBody>
      </p:sp>
    </p:spTree>
    <p:extLst>
      <p:ext uri="{BB962C8B-B14F-4D97-AF65-F5344CB8AC3E}">
        <p14:creationId xmlns:p14="http://schemas.microsoft.com/office/powerpoint/2010/main" val="1824458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NCCS – gennaio 2021</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0" indent="0">
              <a:buNone/>
            </a:pPr>
            <a:r>
              <a:rPr lang="it-IT" sz="2000" dirty="0">
                <a:effectLst/>
                <a:latin typeface="Arial" panose="020B0604020202020204" pitchFamily="34" charset="0"/>
              </a:rPr>
              <a:t>Il Collegio sindacale vigila sul </a:t>
            </a:r>
            <a:r>
              <a:rPr lang="it-IT" sz="2000" u="sng" dirty="0">
                <a:effectLst/>
                <a:latin typeface="Arial" panose="020B0604020202020204" pitchFamily="34" charset="0"/>
              </a:rPr>
              <a:t>processo di valutazione da parte degli amministratori dell’adeguatezza dell’assetto organizzativo rispetto alla natura, alle dimensioni, alla complessità e alle altre caratteristiche specifiche della società</a:t>
            </a:r>
            <a:r>
              <a:rPr lang="it-IT" sz="2000" dirty="0">
                <a:effectLst/>
                <a:latin typeface="Arial" panose="020B0604020202020204" pitchFamily="34" charset="0"/>
              </a:rPr>
              <a:t>, verificando che sia idoneo a rilevare tempestivamente indizi di crisi e di perdita di continuità aziendale così da rendere possibile agli organi delegati (o all’organo di amministrazione) di adottare idonee misure per il superamento della crisi o il recupero della continuità. </a:t>
            </a:r>
          </a:p>
          <a:p>
            <a:pPr marL="0" indent="0">
              <a:buNone/>
            </a:pPr>
            <a:r>
              <a:rPr lang="it-IT" sz="2000" dirty="0">
                <a:effectLst/>
                <a:latin typeface="Arial" panose="020B0604020202020204" pitchFamily="34" charset="0"/>
              </a:rPr>
              <a:t>Il Collegio sindacale pone particolare attenzione </a:t>
            </a:r>
          </a:p>
          <a:p>
            <a:r>
              <a:rPr lang="it-IT" sz="2000" dirty="0">
                <a:effectLst/>
                <a:latin typeface="Arial" panose="020B0604020202020204" pitchFamily="34" charset="0"/>
              </a:rPr>
              <a:t>alla completezza delle funzioni aziendali esistenti, </a:t>
            </a:r>
          </a:p>
          <a:p>
            <a:r>
              <a:rPr lang="it-IT" sz="2000" dirty="0">
                <a:effectLst/>
                <a:latin typeface="Arial" panose="020B0604020202020204" pitchFamily="34" charset="0"/>
              </a:rPr>
              <a:t>alla separazione e alla contrapposizione di responsabilità nei compiti e nelle funzioni </a:t>
            </a:r>
          </a:p>
          <a:p>
            <a:r>
              <a:rPr lang="it-IT" sz="2000" dirty="0">
                <a:effectLst/>
                <a:latin typeface="Arial" panose="020B0604020202020204" pitchFamily="34" charset="0"/>
              </a:rPr>
              <a:t>alla chiara definizione delle deleghe o dei poteri di ciascuna funzione.</a:t>
            </a:r>
            <a:endParaRPr lang="it-IT" sz="2000" dirty="0">
              <a:latin typeface="Arial" pitchFamily="34" charset="0"/>
              <a:cs typeface="Arial" pitchFamily="34" charset="0"/>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7</a:t>
            </a:fld>
            <a:endParaRPr lang="it-IT"/>
          </a:p>
        </p:txBody>
      </p:sp>
    </p:spTree>
    <p:extLst>
      <p:ext uri="{BB962C8B-B14F-4D97-AF65-F5344CB8AC3E}">
        <p14:creationId xmlns:p14="http://schemas.microsoft.com/office/powerpoint/2010/main" val="210905519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ctr">
              <a:buNone/>
            </a:pPr>
            <a:r>
              <a:rPr lang="it-IT" sz="2000" dirty="0"/>
              <a:t>Caso 1: </a:t>
            </a:r>
          </a:p>
          <a:p>
            <a:pPr algn="just">
              <a:buNone/>
            </a:pPr>
            <a:r>
              <a:rPr lang="it-IT" sz="2000" b="1" dirty="0"/>
              <a:t>Fatti intervenuti tra la data di riferimento del bilancio e la  data della relazione</a:t>
            </a:r>
          </a:p>
          <a:p>
            <a:pPr algn="just">
              <a:buNone/>
            </a:pPr>
            <a:r>
              <a:rPr lang="it-IT" sz="2000" dirty="0"/>
              <a:t>REGOLE:</a:t>
            </a:r>
          </a:p>
          <a:p>
            <a:pPr algn="just">
              <a:buNone/>
            </a:pPr>
            <a:r>
              <a:rPr lang="it-IT" sz="2000" dirty="0"/>
              <a:t>	Il revisore deve tenere in considerazione la sua valutazione del rischio nel determinare la </a:t>
            </a:r>
            <a:r>
              <a:rPr lang="it-IT" sz="2000" b="1" dirty="0"/>
              <a:t>natura e l’estensione di tali procedure di revisione</a:t>
            </a:r>
            <a:r>
              <a:rPr lang="it-IT" sz="2000" dirty="0"/>
              <a:t>, che devono includere le seguenti attività:</a:t>
            </a:r>
          </a:p>
          <a:p>
            <a:pPr algn="just">
              <a:buNone/>
            </a:pPr>
            <a:r>
              <a:rPr lang="it-IT" sz="2000" dirty="0"/>
              <a:t>a)acquisire una </a:t>
            </a:r>
            <a:r>
              <a:rPr lang="it-IT" sz="2000" u="sng" dirty="0"/>
              <a:t>comprensione delle procedure stabilite dalla direzione per garantire l’identificazione degli eventi successivi</a:t>
            </a:r>
            <a:r>
              <a:rPr lang="it-IT" sz="2000" dirty="0"/>
              <a:t>;</a:t>
            </a:r>
          </a:p>
          <a:p>
            <a:pPr algn="just">
              <a:buNone/>
            </a:pPr>
            <a:endParaRPr lang="it-IT" sz="2000" dirty="0"/>
          </a:p>
          <a:p>
            <a:pPr algn="just">
              <a:buNone/>
            </a:pPr>
            <a:r>
              <a:rPr lang="it-IT" sz="2000" dirty="0"/>
              <a:t>b)svolgere </a:t>
            </a:r>
            <a:r>
              <a:rPr lang="it-IT" sz="2000" u="sng" dirty="0"/>
              <a:t>indagini</a:t>
            </a:r>
            <a:r>
              <a:rPr lang="it-IT" sz="2000" dirty="0"/>
              <a:t> presso la direzione e, ove appropriato, presso i responsabili delle attività di governance, </a:t>
            </a:r>
            <a:r>
              <a:rPr lang="it-IT" sz="2000" u="sng" dirty="0"/>
              <a:t>se siano intervenuti eventi successivi che potrebbero influire sul bilancio</a:t>
            </a:r>
            <a:r>
              <a:rPr lang="it-IT" sz="2000" dirty="0"/>
              <a:t>;</a:t>
            </a:r>
            <a:endParaRPr lang="it-IT" sz="2000" i="1" dirty="0">
              <a:latin typeface="Arial" panose="020B0604020202020204" pitchFamily="34" charset="0"/>
              <a:cs typeface="Arial" panose="020B0604020202020204" pitchFamily="34" charset="0"/>
            </a:endParaRP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70</a:t>
            </a:fld>
            <a:endParaRPr lang="it-IT"/>
          </a:p>
        </p:txBody>
      </p:sp>
    </p:spTree>
    <p:extLst>
      <p:ext uri="{BB962C8B-B14F-4D97-AF65-F5344CB8AC3E}">
        <p14:creationId xmlns:p14="http://schemas.microsoft.com/office/powerpoint/2010/main" val="265238668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ctr">
              <a:buNone/>
            </a:pPr>
            <a:r>
              <a:rPr lang="it-IT" sz="1800" dirty="0"/>
              <a:t>Caso 1:</a:t>
            </a:r>
          </a:p>
          <a:p>
            <a:pPr algn="just">
              <a:buNone/>
            </a:pPr>
            <a:r>
              <a:rPr lang="it-IT" sz="1800" dirty="0"/>
              <a:t> </a:t>
            </a:r>
            <a:r>
              <a:rPr lang="it-IT" sz="1800" b="1" dirty="0"/>
              <a:t>Fatti intervenuti tra la data di riferimento del bilancio e la  data della relazione</a:t>
            </a:r>
          </a:p>
          <a:p>
            <a:pPr algn="just">
              <a:buNone/>
            </a:pPr>
            <a:r>
              <a:rPr lang="it-IT" sz="1800" dirty="0"/>
              <a:t>REGOLE:</a:t>
            </a:r>
          </a:p>
          <a:p>
            <a:pPr algn="just">
              <a:buNone/>
            </a:pPr>
            <a:r>
              <a:rPr lang="it-IT" sz="2000" dirty="0"/>
              <a:t>	</a:t>
            </a:r>
            <a:r>
              <a:rPr lang="it-IT" sz="1600" dirty="0"/>
              <a:t>Il revisore deve tenere in considerazione la sua valutazione del rischio nel determinare la </a:t>
            </a:r>
            <a:r>
              <a:rPr lang="it-IT" sz="1600" b="1" dirty="0"/>
              <a:t>natura e l’estensione di tali procedure di revisione</a:t>
            </a:r>
            <a:r>
              <a:rPr lang="it-IT" sz="1600" dirty="0"/>
              <a:t>, che devono includere le seguenti attività:</a:t>
            </a:r>
          </a:p>
          <a:p>
            <a:pPr>
              <a:buNone/>
            </a:pPr>
            <a:r>
              <a:rPr lang="it-IT" sz="2000" dirty="0"/>
              <a:t>c) leggere gli eventuali </a:t>
            </a:r>
            <a:r>
              <a:rPr lang="it-IT" sz="2000" u="sng" dirty="0"/>
              <a:t>verbali delle assemblee </a:t>
            </a:r>
            <a:r>
              <a:rPr lang="it-IT" sz="2000" dirty="0"/>
              <a:t>dei soci, delle riunioni degli organi con responsabilità direttive e degli organi responsabili delle attività di governance, tenutesi successivamente alla data di riferimento del bilancio e indagare sugli aspetti discussi nel corso delle riunioni i cui verbali non siano ancora disponibili; </a:t>
            </a:r>
          </a:p>
          <a:p>
            <a:endParaRPr lang="it-IT" sz="2000" dirty="0"/>
          </a:p>
          <a:p>
            <a:pPr>
              <a:buNone/>
            </a:pPr>
            <a:r>
              <a:rPr lang="it-IT" sz="2000" dirty="0"/>
              <a:t>d) </a:t>
            </a:r>
            <a:r>
              <a:rPr lang="it-IT" sz="2000" u="sng" dirty="0"/>
              <a:t>leggere l’ultimo bilancio intermedio</a:t>
            </a:r>
            <a:r>
              <a:rPr lang="it-IT" sz="2000" dirty="0"/>
              <a:t> dell’impresa successivo alla data di riferimento del bilancio, ove disponibile.</a:t>
            </a: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71</a:t>
            </a:fld>
            <a:endParaRPr lang="it-IT"/>
          </a:p>
        </p:txBody>
      </p:sp>
    </p:spTree>
    <p:extLst>
      <p:ext uri="{BB962C8B-B14F-4D97-AF65-F5344CB8AC3E}">
        <p14:creationId xmlns:p14="http://schemas.microsoft.com/office/powerpoint/2010/main" val="387338704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r>
              <a:rPr lang="it-IT" sz="2400" dirty="0">
                <a:solidFill>
                  <a:srgbClr val="0070C0"/>
                </a:solidFill>
              </a:rPr>
              <a:t>COSA FARE?</a:t>
            </a:r>
          </a:p>
          <a:p>
            <a:pPr>
              <a:buFont typeface="Wingdings" pitchFamily="2" charset="2"/>
              <a:buChar char="q"/>
            </a:pPr>
            <a:r>
              <a:rPr lang="it-IT" sz="2400" u="sng" dirty="0"/>
              <a:t>Leggere gli ultimi budget </a:t>
            </a:r>
            <a:r>
              <a:rPr lang="it-IT" sz="2400" dirty="0"/>
              <a:t>disponibili dell’impresa, le previsioni dei flussi di cassa e le altre relazioni sulla gestione per periodi successivi alla data di riferimento del bilancio;</a:t>
            </a:r>
          </a:p>
          <a:p>
            <a:pPr>
              <a:buFont typeface="Wingdings" pitchFamily="2" charset="2"/>
              <a:buChar char="q"/>
            </a:pPr>
            <a:r>
              <a:rPr lang="it-IT" sz="2400" dirty="0"/>
              <a:t>svolgere </a:t>
            </a:r>
            <a:r>
              <a:rPr lang="it-IT" sz="2400" u="sng" dirty="0"/>
              <a:t>indagini presso i legali dell’impresa</a:t>
            </a:r>
            <a:r>
              <a:rPr lang="it-IT" sz="2400" dirty="0"/>
              <a:t>, ovvero estendere precedenti indagini verbali o scritte, in merito ai contenziosi e alle contestazioni; </a:t>
            </a:r>
          </a:p>
          <a:p>
            <a:pPr>
              <a:buFont typeface="Wingdings" pitchFamily="2" charset="2"/>
              <a:buChar char="q"/>
            </a:pPr>
            <a:r>
              <a:rPr lang="it-IT" sz="2400" dirty="0"/>
              <a:t>considerare se possono essere necessarie </a:t>
            </a:r>
            <a:r>
              <a:rPr lang="it-IT" sz="2400" u="sng" dirty="0"/>
              <a:t>attestazioni scritte </a:t>
            </a:r>
            <a:r>
              <a:rPr lang="it-IT" sz="2400" dirty="0"/>
              <a:t>su particolari eventi successivi per supportare altri elementi probativi e quindi acquisire elementi probativi sufficienti ed appropriati (esempio </a:t>
            </a:r>
            <a:r>
              <a:rPr lang="it-IT" sz="2400" i="1" dirty="0"/>
              <a:t>Documento di ricerca </a:t>
            </a:r>
            <a:r>
              <a:rPr lang="it-IT" sz="2400" i="1" dirty="0" err="1"/>
              <a:t>Assirevi</a:t>
            </a:r>
            <a:r>
              <a:rPr lang="it-IT" sz="2400" i="1" dirty="0"/>
              <a:t> 233R)</a:t>
            </a:r>
            <a:endParaRPr lang="it-IT" sz="24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72</a:t>
            </a:fld>
            <a:endParaRPr lang="it-IT"/>
          </a:p>
        </p:txBody>
      </p:sp>
    </p:spTree>
    <p:extLst>
      <p:ext uri="{BB962C8B-B14F-4D97-AF65-F5344CB8AC3E}">
        <p14:creationId xmlns:p14="http://schemas.microsoft.com/office/powerpoint/2010/main" val="32952039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marL="0" indent="0" algn="just">
              <a:buNone/>
            </a:pPr>
            <a:r>
              <a:rPr lang="it-IT" sz="2800" i="1" dirty="0"/>
              <a:t>Documento di ricerca </a:t>
            </a:r>
            <a:r>
              <a:rPr lang="it-IT" sz="2800" i="1" dirty="0" err="1"/>
              <a:t>Assirevi</a:t>
            </a:r>
            <a:r>
              <a:rPr lang="it-IT" sz="2800" i="1" dirty="0"/>
              <a:t> 233R – Lettera di attestazione)</a:t>
            </a:r>
          </a:p>
          <a:p>
            <a:pPr marL="0" indent="0" algn="just">
              <a:buNone/>
            </a:pPr>
            <a:r>
              <a:rPr lang="it-IT" sz="2800" i="1" dirty="0"/>
              <a:t>Punto 19</a:t>
            </a:r>
            <a:endParaRPr lang="it-IT" sz="2800" dirty="0"/>
          </a:p>
          <a:p>
            <a:pPr marL="0" indent="0">
              <a:buNone/>
            </a:pPr>
            <a:r>
              <a:rPr lang="it-IT" sz="1600" i="1" dirty="0"/>
              <a:t>«Non vi sono, in aggiunta a quanto illustrato in nota integrativa:</a:t>
            </a:r>
          </a:p>
          <a:p>
            <a:pPr marL="0" indent="0">
              <a:buNone/>
            </a:pPr>
            <a:r>
              <a:rPr lang="it-IT" sz="1600" i="1" dirty="0"/>
              <a:t>…</a:t>
            </a:r>
          </a:p>
          <a:p>
            <a:pPr marL="0" indent="0">
              <a:buNone/>
            </a:pPr>
            <a:r>
              <a:rPr lang="it-IT" sz="1600" i="1" dirty="0"/>
              <a:t>Eventi occorsi in data successiva al __________ tali da rendere l’attuale situazione patrimoniale – finanziaria sostanzialmente diversa da quella approvata dagli organi della società, tali da richiedere rettifiche o annotazioni integrative al bilancio d’esercizio»</a:t>
            </a:r>
          </a:p>
          <a:p>
            <a:pPr marL="0" indent="0">
              <a:buNone/>
            </a:pPr>
            <a:endParaRPr lang="it-IT" sz="1600" i="1" dirty="0"/>
          </a:p>
          <a:p>
            <a:pPr marL="0" indent="0">
              <a:buNone/>
            </a:pPr>
            <a:r>
              <a:rPr lang="it-IT" sz="1600" i="1" dirty="0"/>
              <a:t>Punto 34</a:t>
            </a:r>
          </a:p>
          <a:p>
            <a:pPr marL="0" indent="0">
              <a:buNone/>
            </a:pPr>
            <a:r>
              <a:rPr lang="it-IT" sz="1600" i="1" dirty="0"/>
              <a:t>«E’ nostra la responsabilità di informare il revisore circa l’emergere di eventi che possano avere un effetto sul bilancio tra la data di rilascio della relazione e la data di approvazione del bilancio»</a:t>
            </a: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73</a:t>
            </a:fld>
            <a:endParaRPr lang="it-IT"/>
          </a:p>
        </p:txBody>
      </p:sp>
    </p:spTree>
    <p:extLst>
      <p:ext uri="{BB962C8B-B14F-4D97-AF65-F5344CB8AC3E}">
        <p14:creationId xmlns:p14="http://schemas.microsoft.com/office/powerpoint/2010/main" val="65855826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buNone/>
            </a:pPr>
            <a:r>
              <a:rPr lang="it-IT" sz="1800" dirty="0">
                <a:solidFill>
                  <a:srgbClr val="0070C0"/>
                </a:solidFill>
              </a:rPr>
              <a:t>COSA FARE? </a:t>
            </a:r>
          </a:p>
          <a:p>
            <a:pPr algn="ctr">
              <a:buNone/>
            </a:pPr>
            <a:r>
              <a:rPr lang="it-IT" sz="1800" dirty="0">
                <a:solidFill>
                  <a:srgbClr val="0070C0"/>
                </a:solidFill>
              </a:rPr>
              <a:t>INDAGINI:</a:t>
            </a:r>
          </a:p>
          <a:p>
            <a:pPr>
              <a:buFont typeface="Wingdings" pitchFamily="2" charset="2"/>
              <a:buChar char="q"/>
            </a:pPr>
            <a:r>
              <a:rPr lang="it-IT" sz="1800" dirty="0"/>
              <a:t>se siano stati contratti nuovi impegni, prestiti o garanzie;</a:t>
            </a:r>
          </a:p>
          <a:p>
            <a:pPr>
              <a:buFont typeface="Wingdings" pitchFamily="2" charset="2"/>
              <a:buChar char="q"/>
            </a:pPr>
            <a:r>
              <a:rPr lang="it-IT" sz="1800" dirty="0"/>
              <a:t>se siano intervenute o siano state pianificate vendite o acquisizioni di attività;</a:t>
            </a:r>
          </a:p>
          <a:p>
            <a:pPr>
              <a:buFont typeface="Wingdings" pitchFamily="2" charset="2"/>
              <a:buChar char="q"/>
            </a:pPr>
            <a:r>
              <a:rPr lang="it-IT" sz="1800" dirty="0"/>
              <a:t>se vi siano stati aumenti di capitale ovvero emissione di strumenti di debito, quali l’emissione di nuove azioni o prestiti obbligazionari, ovvero sia stato concluso o pianificato un accordo di fusione o liquidazione;</a:t>
            </a:r>
          </a:p>
          <a:p>
            <a:pPr>
              <a:buFont typeface="Wingdings" pitchFamily="2" charset="2"/>
              <a:buChar char="q"/>
            </a:pPr>
            <a:r>
              <a:rPr lang="it-IT" sz="1800" dirty="0"/>
              <a:t>se siano state espropriate ovvero siano andate distrutte attività, per esempio a causa di incendi o inondazioni; </a:t>
            </a:r>
          </a:p>
          <a:p>
            <a:pPr>
              <a:buFont typeface="Wingdings" pitchFamily="2" charset="2"/>
              <a:buChar char="q"/>
            </a:pPr>
            <a:r>
              <a:rPr lang="it-IT" sz="1800" dirty="0"/>
              <a:t>se vi siano stati sviluppi relativamente a attività e passività potenziali;</a:t>
            </a: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74</a:t>
            </a:fld>
            <a:endParaRPr lang="it-IT"/>
          </a:p>
        </p:txBody>
      </p:sp>
    </p:spTree>
    <p:extLst>
      <p:ext uri="{BB962C8B-B14F-4D97-AF65-F5344CB8AC3E}">
        <p14:creationId xmlns:p14="http://schemas.microsoft.com/office/powerpoint/2010/main" val="108528126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r>
              <a:rPr lang="it-IT" sz="1800" dirty="0">
                <a:solidFill>
                  <a:srgbClr val="0070C0"/>
                </a:solidFill>
              </a:rPr>
              <a:t>COSA FARE? </a:t>
            </a:r>
          </a:p>
          <a:p>
            <a:pPr algn="ctr"/>
            <a:r>
              <a:rPr lang="it-IT" sz="1800" dirty="0">
                <a:solidFill>
                  <a:srgbClr val="0070C0"/>
                </a:solidFill>
              </a:rPr>
              <a:t>INDAGINI:</a:t>
            </a:r>
          </a:p>
          <a:p>
            <a:pPr>
              <a:buFont typeface="Wingdings" pitchFamily="2" charset="2"/>
              <a:buChar char="q"/>
            </a:pPr>
            <a:r>
              <a:rPr lang="it-IT" sz="1800" dirty="0"/>
              <a:t>se siano state effettuate, o siano previste, rettifiche contabili inusuali; </a:t>
            </a:r>
          </a:p>
          <a:p>
            <a:pPr>
              <a:buFont typeface="Wingdings" pitchFamily="2" charset="2"/>
              <a:buChar char="q"/>
            </a:pPr>
            <a:r>
              <a:rPr lang="it-IT" sz="1800" dirty="0"/>
              <a:t>se siano intervenuti, o sia probabile che intervengano, eventi che mettano in dubbio l’appropriatezza di principi contabili utilizzati nel bilancio, quali ad esempio, eventi che mettano a rischio la validità del presupposto della continuità aziendale;</a:t>
            </a:r>
          </a:p>
          <a:p>
            <a:pPr>
              <a:buFont typeface="Wingdings" pitchFamily="2" charset="2"/>
              <a:buChar char="q"/>
            </a:pPr>
            <a:r>
              <a:rPr lang="it-IT" sz="1800" dirty="0"/>
              <a:t>se siano intervenuti eventi attinenti alla quantificazione di stime contabili o di accantonamenti effettuati in bilancio;</a:t>
            </a:r>
          </a:p>
          <a:p>
            <a:pPr>
              <a:buFont typeface="Wingdings" pitchFamily="2" charset="2"/>
              <a:buChar char="q"/>
            </a:pPr>
            <a:r>
              <a:rPr lang="it-IT" sz="1800" dirty="0"/>
              <a:t>se siano intervenuti eventi che sono pertinenti alla recuperabilità delle attività.</a:t>
            </a: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75</a:t>
            </a:fld>
            <a:endParaRPr lang="it-IT"/>
          </a:p>
        </p:txBody>
      </p:sp>
    </p:spTree>
    <p:extLst>
      <p:ext uri="{BB962C8B-B14F-4D97-AF65-F5344CB8AC3E}">
        <p14:creationId xmlns:p14="http://schemas.microsoft.com/office/powerpoint/2010/main" val="51783114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r>
              <a:rPr lang="it-IT" sz="1800" dirty="0"/>
              <a:t>REGOLE</a:t>
            </a:r>
          </a:p>
          <a:p>
            <a:pPr algn="just"/>
            <a:r>
              <a:rPr lang="it-IT" sz="1800" dirty="0"/>
              <a:t>Se, in esito alle procedure svolte, il revisore identifica eventi che richiedono rettifiche o informativa nel bilancio, egli deve stabilire </a:t>
            </a:r>
            <a:r>
              <a:rPr lang="it-IT" sz="1800" u="sng" dirty="0"/>
              <a:t>se tali eventi siano appropriatamente riflessi nel bilancio, in conformità al quadro normativo sull’informazione finanziaria applicabile</a:t>
            </a:r>
            <a:r>
              <a:rPr lang="it-IT" sz="1800" dirty="0"/>
              <a:t>.</a:t>
            </a: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76</a:t>
            </a:fld>
            <a:endParaRPr lang="it-IT"/>
          </a:p>
        </p:txBody>
      </p:sp>
    </p:spTree>
    <p:extLst>
      <p:ext uri="{BB962C8B-B14F-4D97-AF65-F5344CB8AC3E}">
        <p14:creationId xmlns:p14="http://schemas.microsoft.com/office/powerpoint/2010/main" val="409364468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r>
              <a:rPr lang="it-IT" sz="1800" b="1" dirty="0"/>
              <a:t>REGOLE – attestazione scritta</a:t>
            </a:r>
          </a:p>
          <a:p>
            <a:pPr algn="just"/>
            <a:r>
              <a:rPr lang="it-IT" sz="1800" dirty="0"/>
              <a:t>Il revisore deve richiedere alla direzione e, ove appropriato, ai responsabili delle attività di governance, di fornire attestazioni scritte, in conformità al principio di revisione internazionale (ISA Italia) n. 580, che tutti gli eventi intervenuti successivamente alla data di riferimento del bilancio e per i quali il quadro normativo sull’informazione finanziaria applicabile richieda rettifiche o informativa nel bilancio abbiano dato luogo a rettifiche ovvero siano stati oggetto di informativa di bilancio.</a:t>
            </a: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77</a:t>
            </a:fld>
            <a:endParaRPr lang="it-IT"/>
          </a:p>
        </p:txBody>
      </p:sp>
    </p:spTree>
    <p:extLst>
      <p:ext uri="{BB962C8B-B14F-4D97-AF65-F5344CB8AC3E}">
        <p14:creationId xmlns:p14="http://schemas.microsoft.com/office/powerpoint/2010/main" val="366436335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r>
              <a:rPr lang="it-IT" sz="1800" b="1" dirty="0"/>
              <a:t>REGOLE </a:t>
            </a:r>
          </a:p>
          <a:p>
            <a:pPr algn="just"/>
            <a:r>
              <a:rPr lang="it-IT" sz="1800" b="1" dirty="0"/>
              <a:t>Caso 2: Fatti di cui il revisore viene a conoscenza successivamente alla data della relazione di revisione ma prima della data di approvazione del bilancio</a:t>
            </a:r>
            <a:r>
              <a:rPr lang="it-IT" sz="1800" dirty="0"/>
              <a:t> </a:t>
            </a:r>
          </a:p>
          <a:p>
            <a:pPr algn="just"/>
            <a:endParaRPr lang="it-IT" sz="1800" dirty="0"/>
          </a:p>
          <a:p>
            <a:pPr algn="just"/>
            <a:r>
              <a:rPr lang="it-IT" sz="1800" dirty="0"/>
              <a:t>Il revisore non è obbligato a svolgere procedure di revisione concernenti il bilancio successivamente alla data della propria relazione </a:t>
            </a:r>
            <a:r>
              <a:rPr lang="it-IT" sz="1800" b="1" dirty="0"/>
              <a:t>tuttavia…..</a:t>
            </a: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78</a:t>
            </a:fld>
            <a:endParaRPr lang="it-IT"/>
          </a:p>
        </p:txBody>
      </p:sp>
    </p:spTree>
    <p:extLst>
      <p:ext uri="{BB962C8B-B14F-4D97-AF65-F5344CB8AC3E}">
        <p14:creationId xmlns:p14="http://schemas.microsoft.com/office/powerpoint/2010/main" val="384394365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buNone/>
            </a:pPr>
            <a:r>
              <a:rPr lang="it-IT" sz="1800" b="1" dirty="0"/>
              <a:t>REGOLE </a:t>
            </a:r>
          </a:p>
          <a:p>
            <a:pPr algn="just">
              <a:buNone/>
            </a:pPr>
            <a:r>
              <a:rPr lang="it-IT" sz="1800" b="1" dirty="0"/>
              <a:t>Fatti di cui il revisore viene a conoscenza successivamente alla data della relazione di revisione ma prima della data di approvazione del bilancio</a:t>
            </a:r>
            <a:r>
              <a:rPr lang="it-IT" sz="1800" dirty="0"/>
              <a:t> </a:t>
            </a:r>
          </a:p>
          <a:p>
            <a:pPr algn="just">
              <a:buNone/>
            </a:pPr>
            <a:r>
              <a:rPr lang="it-IT" sz="1800" b="1" dirty="0"/>
              <a:t>…</a:t>
            </a:r>
            <a:r>
              <a:rPr lang="it-IT" sz="1800" b="1" dirty="0">
                <a:solidFill>
                  <a:srgbClr val="FF0000"/>
                </a:solidFill>
              </a:rPr>
              <a:t>Tuttavia</a:t>
            </a:r>
            <a:r>
              <a:rPr lang="it-IT" sz="1800" dirty="0"/>
              <a:t>, se, successivamente alla data della relazione di revisione, ma prima della data di approvazione del bilancio, il revisore viene a conoscenza di un fatto che, se conosciuto alla data della propria relazione, avrebbe potuto indurlo a rettificare la relazione stessa, egli deve</a:t>
            </a:r>
          </a:p>
          <a:p>
            <a:pPr marL="0" indent="0" algn="just">
              <a:buNone/>
            </a:pPr>
            <a:r>
              <a:rPr lang="it-IT" sz="1800" dirty="0"/>
              <a:t>a)discutere l’aspetto con la direzione e, ove appropriato, con i responsabili delle attività di governance;</a:t>
            </a:r>
          </a:p>
          <a:p>
            <a:pPr marL="0" indent="0" algn="just">
              <a:buNone/>
            </a:pPr>
            <a:r>
              <a:rPr lang="it-IT" sz="1800" dirty="0"/>
              <a:t>b)stabilire se il bilancio necessita di modifiche e, in tal caso,</a:t>
            </a:r>
          </a:p>
          <a:p>
            <a:pPr marL="0" indent="0" algn="just">
              <a:buNone/>
            </a:pPr>
            <a:r>
              <a:rPr lang="it-IT" sz="1800" dirty="0"/>
              <a:t>c)svolgere indagini su come la direzione intende affrontare l’aspetto nel bilancio</a:t>
            </a: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79</a:t>
            </a:fld>
            <a:endParaRPr lang="it-IT"/>
          </a:p>
        </p:txBody>
      </p:sp>
    </p:spTree>
    <p:extLst>
      <p:ext uri="{BB962C8B-B14F-4D97-AF65-F5344CB8AC3E}">
        <p14:creationId xmlns:p14="http://schemas.microsoft.com/office/powerpoint/2010/main" val="19270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NCCS – gennaio 2021</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0" indent="0">
              <a:buNone/>
            </a:pPr>
            <a:r>
              <a:rPr lang="it-IT" sz="2000" dirty="0">
                <a:effectLst/>
                <a:latin typeface="Arial" panose="020B0604020202020204" pitchFamily="34" charset="0"/>
              </a:rPr>
              <a:t>REQUISITI DELL’ASSETTO ORGANIZZATIVO</a:t>
            </a:r>
          </a:p>
          <a:p>
            <a:r>
              <a:rPr lang="it-IT" sz="1800" dirty="0">
                <a:effectLst/>
                <a:latin typeface="Arial" panose="020B0604020202020204" pitchFamily="34" charset="0"/>
              </a:rPr>
              <a:t>organizzazione gerarchica; </a:t>
            </a:r>
          </a:p>
          <a:p>
            <a:r>
              <a:rPr lang="it-IT" sz="1800" dirty="0">
                <a:effectLst/>
                <a:latin typeface="Arial" panose="020B0604020202020204" pitchFamily="34" charset="0"/>
              </a:rPr>
              <a:t>redazione di un organigramma aziendale con chiara identificazione delle funzioni, dei compiti e delle linee di responsabilità; </a:t>
            </a:r>
          </a:p>
          <a:p>
            <a:r>
              <a:rPr lang="it-IT" sz="1800" dirty="0">
                <a:effectLst/>
                <a:latin typeface="Arial" panose="020B0604020202020204" pitchFamily="34" charset="0"/>
              </a:rPr>
              <a:t>esercizio dell’attività decisionale e direttiva della società da parte dell’amministratore delegato nonché dei soggetti ai quali sono attribuiti i relativi poteri; </a:t>
            </a:r>
          </a:p>
          <a:p>
            <a:r>
              <a:rPr lang="it-IT" sz="1800" dirty="0">
                <a:effectLst/>
                <a:latin typeface="Arial" panose="020B0604020202020204" pitchFamily="34" charset="0"/>
              </a:rPr>
              <a:t>sussistenza di procedure che assicurano l’efficienza e l’efficacia della gestione dei rischi e del sistema di controllo, nonché la completezza, la tempestività, l’attendibilità e l’efficacia dei flussi informativi anche con riferimento alle società controllate; </a:t>
            </a:r>
          </a:p>
          <a:p>
            <a:r>
              <a:rPr lang="it-IT" sz="1800" dirty="0">
                <a:effectLst/>
                <a:latin typeface="Arial" panose="020B0604020202020204" pitchFamily="34" charset="0"/>
              </a:rPr>
              <a:t>esistenza di procedure che assicurino la presenza di personale con adeguata professionalità e competenza a svolgere le funzioni assegnate; </a:t>
            </a:r>
          </a:p>
          <a:p>
            <a:r>
              <a:rPr lang="it-IT" sz="1800" dirty="0">
                <a:effectLst/>
                <a:latin typeface="Arial" panose="020B0604020202020204" pitchFamily="34" charset="0"/>
              </a:rPr>
              <a:t>presenza di direttive e di procedure aziendali, loro aggiornamento periodico ed effettiva diffusione</a:t>
            </a:r>
            <a:r>
              <a:rPr lang="it-IT" sz="1600" dirty="0">
                <a:effectLst/>
                <a:latin typeface="Arial" panose="020B0604020202020204" pitchFamily="34" charset="0"/>
              </a:rPr>
              <a:t>.</a:t>
            </a:r>
            <a:endParaRPr lang="it-IT" sz="1600" dirty="0">
              <a:latin typeface="Arial" pitchFamily="34" charset="0"/>
              <a:cs typeface="Arial" pitchFamily="34" charset="0"/>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8</a:t>
            </a:fld>
            <a:endParaRPr lang="it-IT"/>
          </a:p>
        </p:txBody>
      </p:sp>
    </p:spTree>
    <p:extLst>
      <p:ext uri="{BB962C8B-B14F-4D97-AF65-F5344CB8AC3E}">
        <p14:creationId xmlns:p14="http://schemas.microsoft.com/office/powerpoint/2010/main" val="52221840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r>
              <a:rPr lang="it-IT" sz="1200" b="1" dirty="0"/>
              <a:t>REGOLE </a:t>
            </a:r>
          </a:p>
          <a:p>
            <a:pPr algn="just"/>
            <a:r>
              <a:rPr lang="it-IT" sz="1600" b="1" dirty="0">
                <a:solidFill>
                  <a:srgbClr val="FF0000"/>
                </a:solidFill>
              </a:rPr>
              <a:t>Se la direzione redige un bilancio modificato?</a:t>
            </a:r>
          </a:p>
          <a:p>
            <a:pPr algn="just"/>
            <a:endParaRPr lang="it-IT" sz="1200" b="1" dirty="0"/>
          </a:p>
          <a:p>
            <a:pPr algn="just">
              <a:buNone/>
            </a:pPr>
            <a:r>
              <a:rPr lang="it-IT" sz="1800" dirty="0"/>
              <a:t>Il revisore deve:</a:t>
            </a:r>
          </a:p>
          <a:p>
            <a:pPr algn="just">
              <a:buNone/>
            </a:pPr>
            <a:r>
              <a:rPr lang="it-IT" sz="1800" dirty="0"/>
              <a:t>a)svolgere sulla modifica le procedure di revisione necessarie nelle circostanze; </a:t>
            </a:r>
          </a:p>
          <a:p>
            <a:pPr algn="just">
              <a:buNone/>
            </a:pPr>
            <a:endParaRPr lang="it-IT" sz="1800" dirty="0"/>
          </a:p>
          <a:p>
            <a:pPr algn="just">
              <a:buNone/>
            </a:pPr>
            <a:r>
              <a:rPr lang="it-IT" sz="1800" dirty="0"/>
              <a:t>b) 	i: estendere le procedure di revisione  alla data della nuova relazione 	di revisione; </a:t>
            </a:r>
          </a:p>
          <a:p>
            <a:pPr algn="just">
              <a:buNone/>
            </a:pPr>
            <a:r>
              <a:rPr lang="it-IT" sz="1800" dirty="0"/>
              <a:t>	ii. predisporre una nuova relazione di revisione sul bilancio modificato. </a:t>
            </a:r>
          </a:p>
          <a:p>
            <a:pPr algn="just">
              <a:buNone/>
            </a:pPr>
            <a:endParaRPr lang="it-IT" sz="1800" dirty="0"/>
          </a:p>
          <a:p>
            <a:pPr algn="just">
              <a:buNone/>
            </a:pPr>
            <a:r>
              <a:rPr lang="it-IT" sz="1800" dirty="0"/>
              <a:t>La nuova relazione di revisione non deve riportare una data antecedente a quella di redazione del bilancio modificato.</a:t>
            </a: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80</a:t>
            </a:fld>
            <a:endParaRPr lang="it-IT"/>
          </a:p>
        </p:txBody>
      </p:sp>
    </p:spTree>
    <p:extLst>
      <p:ext uri="{BB962C8B-B14F-4D97-AF65-F5344CB8AC3E}">
        <p14:creationId xmlns:p14="http://schemas.microsoft.com/office/powerpoint/2010/main" val="2886191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r>
              <a:rPr lang="it-IT" sz="1800" b="1" dirty="0"/>
              <a:t>REGOLE </a:t>
            </a:r>
          </a:p>
          <a:p>
            <a:pPr algn="just"/>
            <a:r>
              <a:rPr lang="it-IT" sz="1800" b="1" dirty="0"/>
              <a:t>Se la direzione redige un bilancio modificato?</a:t>
            </a:r>
          </a:p>
          <a:p>
            <a:pPr marL="285750" indent="-285750" algn="just">
              <a:buFont typeface="Wingdings" panose="05000000000000000000" pitchFamily="2" charset="2"/>
              <a:buChar char="à"/>
            </a:pPr>
            <a:r>
              <a:rPr lang="it-IT" sz="1800" u="sng" dirty="0"/>
              <a:t>al revisore è permesso di limitare le procedure di revisione relative agli eventi successivi, a tale modifica. </a:t>
            </a:r>
          </a:p>
          <a:p>
            <a:pPr algn="just"/>
            <a:endParaRPr lang="it-IT" sz="1800" dirty="0"/>
          </a:p>
          <a:p>
            <a:pPr algn="just">
              <a:buNone/>
            </a:pPr>
            <a:r>
              <a:rPr lang="it-IT" sz="1800" dirty="0"/>
              <a:t>In questi casi il revisore deve alternativamente:</a:t>
            </a:r>
          </a:p>
          <a:p>
            <a:pPr algn="just">
              <a:buNone/>
            </a:pPr>
            <a:r>
              <a:rPr lang="it-IT" sz="1800" dirty="0"/>
              <a:t>a)	rettificare la propria relazione per includere una data aggiuntiva limitata a quella modifica, che indichi in tal modo che le procedure del revisore relative agli eventi  successivi sono limitate unicamente alla modifica del bilancio riportata nella relativa nota del bilancio, ovvero </a:t>
            </a:r>
          </a:p>
          <a:p>
            <a:pPr algn="just">
              <a:buNone/>
            </a:pPr>
            <a:endParaRPr lang="it-IT" sz="1800" dirty="0"/>
          </a:p>
          <a:p>
            <a:pPr algn="just">
              <a:buNone/>
            </a:pPr>
            <a:r>
              <a:rPr lang="it-IT" sz="1800" dirty="0"/>
              <a:t>b)	predisporre una nuova relazione di revisione che includa </a:t>
            </a:r>
            <a:r>
              <a:rPr lang="it-IT" sz="1800" u="sng" dirty="0"/>
              <a:t>un richiamo d’informativa o un paragrafo relativo ad altri aspetti che comunichi che le procedure del revisore relative agli eventi successivi sono limitate esclusivamente alla modifica del bilancio descritta nella relativa nota del bilancio</a:t>
            </a:r>
            <a:r>
              <a:rPr lang="it-IT" sz="1800" dirty="0"/>
              <a:t>.</a:t>
            </a: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81</a:t>
            </a:fld>
            <a:endParaRPr lang="it-IT"/>
          </a:p>
        </p:txBody>
      </p:sp>
    </p:spTree>
    <p:extLst>
      <p:ext uri="{BB962C8B-B14F-4D97-AF65-F5344CB8AC3E}">
        <p14:creationId xmlns:p14="http://schemas.microsoft.com/office/powerpoint/2010/main" val="199117382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r>
              <a:rPr lang="it-IT" sz="1800" b="1" dirty="0"/>
              <a:t>REGOLE </a:t>
            </a:r>
          </a:p>
          <a:p>
            <a:pPr algn="just"/>
            <a:r>
              <a:rPr lang="it-IT" sz="1800" b="1" dirty="0">
                <a:solidFill>
                  <a:srgbClr val="FF0000"/>
                </a:solidFill>
              </a:rPr>
              <a:t>Caso 3 - Fatti di cui il revisore viene a conoscenza </a:t>
            </a:r>
            <a:r>
              <a:rPr lang="it-IT" sz="1800" b="1" u="sng" dirty="0">
                <a:solidFill>
                  <a:srgbClr val="FF0000"/>
                </a:solidFill>
              </a:rPr>
              <a:t>successivamente all’approvazione del bilancio </a:t>
            </a:r>
          </a:p>
          <a:p>
            <a:pPr algn="just">
              <a:buNone/>
            </a:pPr>
            <a:r>
              <a:rPr lang="it-IT" sz="1800" b="1" dirty="0"/>
              <a:t>Dopo che il bilancio è stato approvato, il revisore </a:t>
            </a:r>
            <a:r>
              <a:rPr lang="it-IT" sz="1800" b="1" u="sng" dirty="0"/>
              <a:t>non ha alcun obbligo di svolgere procedure di revisione relativamente a tale bilancio</a:t>
            </a:r>
            <a:r>
              <a:rPr lang="it-IT" sz="1800" b="1" dirty="0"/>
              <a:t>. </a:t>
            </a:r>
          </a:p>
          <a:p>
            <a:pPr algn="just">
              <a:buNone/>
            </a:pPr>
            <a:endParaRPr lang="it-IT" sz="1800" b="1" dirty="0"/>
          </a:p>
          <a:p>
            <a:pPr algn="just">
              <a:buNone/>
            </a:pPr>
            <a:r>
              <a:rPr lang="it-IT" sz="1800" dirty="0"/>
              <a:t>Tuttavia, se, successivamente all’approvazione del bilancio, il revisore viene a conoscenza di un fatto che, se conosciuto alla data della relazione di revisione, avrebbe potuto indurlo a rettificare la relazione di revisione, egli deve:</a:t>
            </a:r>
          </a:p>
          <a:p>
            <a:pPr marL="0" indent="0" algn="just">
              <a:buNone/>
            </a:pPr>
            <a:r>
              <a:rPr lang="it-IT" sz="1800" dirty="0"/>
              <a:t>a) discutere l’aspetto con la direzione e, ove appropriato, con i responsabili delle attività di governance; </a:t>
            </a:r>
          </a:p>
          <a:p>
            <a:pPr marL="0" indent="0" algn="just">
              <a:buNone/>
            </a:pPr>
            <a:r>
              <a:rPr lang="it-IT" sz="1800" dirty="0"/>
              <a:t>b) stabilire se il bilancio necessita di modifiche e, in tal caso, </a:t>
            </a:r>
          </a:p>
          <a:p>
            <a:pPr marL="0" indent="0" algn="just">
              <a:buNone/>
            </a:pPr>
            <a:r>
              <a:rPr lang="it-IT" sz="1800" dirty="0"/>
              <a:t>c) svolgere indagini su come la direzione intende affrontare l’aspetto nel bilancio.</a:t>
            </a: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82</a:t>
            </a:fld>
            <a:endParaRPr lang="it-IT"/>
          </a:p>
        </p:txBody>
      </p:sp>
    </p:spTree>
    <p:extLst>
      <p:ext uri="{BB962C8B-B14F-4D97-AF65-F5344CB8AC3E}">
        <p14:creationId xmlns:p14="http://schemas.microsoft.com/office/powerpoint/2010/main" val="25651703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r>
              <a:rPr lang="it-IT" sz="1800" b="1" dirty="0"/>
              <a:t>REGOLE </a:t>
            </a:r>
          </a:p>
          <a:p>
            <a:pPr algn="just"/>
            <a:r>
              <a:rPr lang="it-IT" sz="1800" b="1" dirty="0"/>
              <a:t>Caso 3 - Fatti di cui il revisore viene a conoscenza successivamente all’approvazione del bilancio </a:t>
            </a:r>
          </a:p>
          <a:p>
            <a:pPr algn="just">
              <a:buNone/>
            </a:pPr>
            <a:r>
              <a:rPr lang="it-IT" sz="1800" u="sng" dirty="0">
                <a:effectLst>
                  <a:outerShdw blurRad="38100" dist="38100" dir="2700000" algn="tl">
                    <a:srgbClr val="000000">
                      <a:alpha val="43137"/>
                    </a:srgbClr>
                  </a:outerShdw>
                </a:effectLst>
              </a:rPr>
              <a:t>Se la direzione redige un bilancio modificato</a:t>
            </a:r>
            <a:r>
              <a:rPr lang="it-IT" sz="1800" dirty="0"/>
              <a:t>, il revisore deve:</a:t>
            </a:r>
          </a:p>
          <a:p>
            <a:pPr algn="just">
              <a:buNone/>
            </a:pPr>
            <a:r>
              <a:rPr lang="it-IT" sz="1800" dirty="0"/>
              <a:t>a)svolgere sulla modifica le procedure di revisione necessarie nelle circostanze;</a:t>
            </a:r>
          </a:p>
          <a:p>
            <a:pPr algn="just">
              <a:buNone/>
            </a:pPr>
            <a:r>
              <a:rPr lang="it-IT" sz="1800" dirty="0"/>
              <a:t>b)riesaminare le misure poste in essere dalla direzione per assicurarsi che tutti coloro che hanno ricevuto il bilancio precedentemente approvato insieme alla relazione di revisione siano informati della situazione;</a:t>
            </a:r>
          </a:p>
          <a:p>
            <a:pPr algn="just">
              <a:buNone/>
            </a:pPr>
            <a:r>
              <a:rPr lang="it-IT" sz="1800" dirty="0"/>
              <a:t>c) o: </a:t>
            </a:r>
          </a:p>
          <a:p>
            <a:pPr algn="just"/>
            <a:r>
              <a:rPr lang="it-IT" sz="1800" dirty="0"/>
              <a:t>	i. estendere le procedure di revisione  fino alla data della nuova relazione di revisione e 	datare la nuova relazione di revisione non prima della data di redazione del bilancio 	modificato; </a:t>
            </a:r>
          </a:p>
          <a:p>
            <a:pPr algn="just"/>
            <a:r>
              <a:rPr lang="it-IT" sz="1800" dirty="0"/>
              <a:t>	ii. predisporre una nuova relazione di revisione sul bilancio modificato; </a:t>
            </a:r>
          </a:p>
          <a:p>
            <a:pPr algn="just">
              <a:buNone/>
            </a:pPr>
            <a:r>
              <a:rPr lang="it-IT" sz="1800" dirty="0"/>
              <a:t>d) o quando si applicano le circostanze di cui al paragrafo 12, rettificare la relazione di revisione, ovvero predisporre una nuova relazione come previsto nel medesimo paragrafo.</a:t>
            </a: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83</a:t>
            </a:fld>
            <a:endParaRPr lang="it-IT"/>
          </a:p>
        </p:txBody>
      </p:sp>
    </p:spTree>
    <p:extLst>
      <p:ext uri="{BB962C8B-B14F-4D97-AF65-F5344CB8AC3E}">
        <p14:creationId xmlns:p14="http://schemas.microsoft.com/office/powerpoint/2010/main" val="261775470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r>
              <a:rPr lang="it-IT" sz="1800" b="1" dirty="0"/>
              <a:t>REGOLE </a:t>
            </a:r>
          </a:p>
          <a:p>
            <a:pPr algn="just"/>
            <a:r>
              <a:rPr lang="it-IT" sz="1800" b="1" dirty="0"/>
              <a:t>Caso 3 - Fatti di cui il revisore viene a conoscenza successivamente all’approvazione del bilancio </a:t>
            </a:r>
          </a:p>
          <a:p>
            <a:pPr algn="just"/>
            <a:r>
              <a:rPr lang="it-IT" sz="1800" dirty="0"/>
              <a:t>Il revisore deve includere nella propria relazione, nuova o rettificata, un richiamo d’informativa o un paragrafo relativo ad altri aspetti che faccia riferimento ad una nota del bilancio in cui vengono discusse in maniera più approfondita le ragioni della modifica apportata al bilancio precedentemente approvato e alla precedente relazione predisposta dal revisore</a:t>
            </a: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84</a:t>
            </a:fld>
            <a:endParaRPr lang="it-IT"/>
          </a:p>
        </p:txBody>
      </p:sp>
    </p:spTree>
    <p:extLst>
      <p:ext uri="{BB962C8B-B14F-4D97-AF65-F5344CB8AC3E}">
        <p14:creationId xmlns:p14="http://schemas.microsoft.com/office/powerpoint/2010/main" val="192683858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Principio di revisione ISA 560</a:t>
            </a:r>
            <a:endParaRPr lang="it-IT" dirty="0"/>
          </a:p>
        </p:txBody>
      </p:sp>
      <p:sp>
        <p:nvSpPr>
          <p:cNvPr id="3" name="Segnaposto contenuto 2"/>
          <p:cNvSpPr>
            <a:spLocks noGrp="1"/>
          </p:cNvSpPr>
          <p:nvPr>
            <p:ph sz="quarter" idx="1"/>
          </p:nvPr>
        </p:nvSpPr>
        <p:spPr>
          <a:xfrm>
            <a:off x="347381" y="1497586"/>
            <a:ext cx="8503920" cy="4572000"/>
          </a:xfrm>
        </p:spPr>
        <p:txBody>
          <a:bodyPr>
            <a:noAutofit/>
          </a:bodyPr>
          <a:lstStyle/>
          <a:p>
            <a:pPr algn="just"/>
            <a:r>
              <a:rPr lang="it-IT" sz="1800" b="1" dirty="0"/>
              <a:t>REGOLE </a:t>
            </a:r>
          </a:p>
          <a:p>
            <a:pPr algn="just"/>
            <a:r>
              <a:rPr lang="it-IT" sz="1800" b="1" dirty="0"/>
              <a:t>Caso 3 - Fatti di cui il revisore viene a conoscenza successivamente all’approvazione del bilancio </a:t>
            </a:r>
          </a:p>
          <a:p>
            <a:pPr algn="just"/>
            <a:r>
              <a:rPr lang="it-IT" sz="1800" dirty="0"/>
              <a:t>Se la direzione non pone in essere le misure necessarie per assicurare che tutti coloro che hanno ricevuto il bilancio precedentemente approvato siano informati della situazione e non redige un bilancio modificato in circostanze in cui il revisore ritiene che lo stesso debba essere modificato, il revisore deve notificare alla direzione ed ai responsabili delle attività di governance, a meno che tutti i responsabili delle attività di governance siano coinvolti nella gestione dell’impresa, che egli intraprenderà azioni volte a prevenire che si faccia affidamento in futuro sulla relazione di revisione. </a:t>
            </a:r>
          </a:p>
          <a:p>
            <a:pPr algn="just"/>
            <a:r>
              <a:rPr lang="it-IT" sz="1800" b="1" u="sng" dirty="0"/>
              <a:t>Se, nonostante tale notifica, la direzione ovvero i responsabili delle attività di governance non pongono in essere le misure necessarie, il revisore deve intraprendere azioni appropriate volte a prevenire che si faccia affidamento sulla relazione di revisione</a:t>
            </a:r>
            <a:r>
              <a:rPr lang="it-IT" sz="1800" b="1" dirty="0"/>
              <a:t>. </a:t>
            </a:r>
            <a:r>
              <a:rPr lang="it-IT" sz="1800" dirty="0"/>
              <a:t>Può essere opportuno che il revisore si consulti con un legale</a:t>
            </a:r>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85</a:t>
            </a:fld>
            <a:endParaRPr lang="it-IT"/>
          </a:p>
        </p:txBody>
      </p:sp>
    </p:spTree>
    <p:extLst>
      <p:ext uri="{BB962C8B-B14F-4D97-AF65-F5344CB8AC3E}">
        <p14:creationId xmlns:p14="http://schemas.microsoft.com/office/powerpoint/2010/main" val="128009735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705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buNone/>
            </a:pPr>
            <a:r>
              <a:rPr lang="it-IT" sz="2000" b="1" dirty="0"/>
              <a:t>Oggetto:</a:t>
            </a:r>
          </a:p>
          <a:p>
            <a:r>
              <a:rPr lang="it-IT" sz="2000" dirty="0"/>
              <a:t> </a:t>
            </a:r>
            <a:r>
              <a:rPr lang="it-IT" sz="2200" dirty="0">
                <a:latin typeface="Formata" pitchFamily="34" charset="0"/>
              </a:rPr>
              <a:t>Il principio di revisione internazionale n. 705 tratta:</a:t>
            </a:r>
          </a:p>
          <a:p>
            <a:pPr>
              <a:lnSpc>
                <a:spcPct val="50000"/>
              </a:lnSpc>
            </a:pPr>
            <a:endParaRPr lang="it-IT" sz="2200" dirty="0">
              <a:latin typeface="Formata" pitchFamily="34" charset="0"/>
            </a:endParaRPr>
          </a:p>
          <a:p>
            <a:pPr lvl="1" algn="just">
              <a:buClr>
                <a:srgbClr val="83442F"/>
              </a:buClr>
              <a:buFontTx/>
              <a:buChar char="•"/>
            </a:pPr>
            <a:r>
              <a:rPr lang="it-IT" dirty="0">
                <a:solidFill>
                  <a:schemeClr val="tx1"/>
                </a:solidFill>
                <a:latin typeface="Formata" pitchFamily="34" charset="0"/>
              </a:rPr>
              <a:t> della </a:t>
            </a:r>
            <a:r>
              <a:rPr lang="it-IT" b="1" dirty="0">
                <a:solidFill>
                  <a:schemeClr val="tx1"/>
                </a:solidFill>
                <a:latin typeface="Formata" pitchFamily="34" charset="0"/>
              </a:rPr>
              <a:t>responsabilità del revisore</a:t>
            </a:r>
            <a:r>
              <a:rPr lang="it-IT" dirty="0">
                <a:solidFill>
                  <a:schemeClr val="tx1"/>
                </a:solidFill>
                <a:latin typeface="Formata" pitchFamily="34" charset="0"/>
              </a:rPr>
              <a:t> per la </a:t>
            </a:r>
            <a:r>
              <a:rPr lang="it-IT" b="1" dirty="0">
                <a:solidFill>
                  <a:schemeClr val="tx1"/>
                </a:solidFill>
                <a:latin typeface="Formata" pitchFamily="34" charset="0"/>
              </a:rPr>
              <a:t>formazione del giudizio sul bilancio nel caso in cui il revisore concluda che sia necessaria una modifica al suo giudizio sul bilancio;</a:t>
            </a:r>
          </a:p>
          <a:p>
            <a:pPr>
              <a:lnSpc>
                <a:spcPct val="50000"/>
              </a:lnSpc>
              <a:buClr>
                <a:srgbClr val="83442F"/>
              </a:buClr>
            </a:pPr>
            <a:endParaRPr lang="it-IT" sz="2200" b="1" dirty="0">
              <a:latin typeface="Formata" pitchFamily="34" charset="0"/>
            </a:endParaRPr>
          </a:p>
          <a:p>
            <a:pPr lvl="1">
              <a:buClr>
                <a:srgbClr val="83442F"/>
              </a:buClr>
              <a:buFontTx/>
              <a:buChar char="•"/>
            </a:pPr>
            <a:r>
              <a:rPr lang="it-IT" dirty="0">
                <a:solidFill>
                  <a:schemeClr val="tx1"/>
                </a:solidFill>
                <a:latin typeface="Formata" pitchFamily="34" charset="0"/>
              </a:rPr>
              <a:t> della </a:t>
            </a:r>
            <a:r>
              <a:rPr lang="it-IT" b="1" dirty="0">
                <a:solidFill>
                  <a:schemeClr val="tx1"/>
                </a:solidFill>
                <a:latin typeface="Formata" pitchFamily="34" charset="0"/>
              </a:rPr>
              <a:t>forma</a:t>
            </a:r>
            <a:r>
              <a:rPr lang="it-IT" dirty="0">
                <a:solidFill>
                  <a:schemeClr val="tx1"/>
                </a:solidFill>
                <a:latin typeface="Formata" pitchFamily="34" charset="0"/>
              </a:rPr>
              <a:t> e del </a:t>
            </a:r>
            <a:r>
              <a:rPr lang="it-IT" b="1" dirty="0">
                <a:solidFill>
                  <a:schemeClr val="tx1"/>
                </a:solidFill>
                <a:latin typeface="Formata" pitchFamily="34" charset="0"/>
              </a:rPr>
              <a:t>contenuto</a:t>
            </a:r>
            <a:r>
              <a:rPr lang="it-IT" dirty="0">
                <a:solidFill>
                  <a:schemeClr val="tx1"/>
                </a:solidFill>
                <a:latin typeface="Formata" pitchFamily="34" charset="0"/>
              </a:rPr>
              <a:t> della relazione del revisore nel caso in cui il revisore esprima un giudizio </a:t>
            </a:r>
            <a:r>
              <a:rPr lang="it-IT" b="1" dirty="0">
                <a:solidFill>
                  <a:schemeClr val="tx1"/>
                </a:solidFill>
                <a:latin typeface="Formata" pitchFamily="34" charset="0"/>
              </a:rPr>
              <a:t>con modifica.</a:t>
            </a:r>
          </a:p>
          <a:p>
            <a:pPr>
              <a:buNone/>
            </a:pPr>
            <a:endParaRPr lang="it-IT" sz="2000" dirty="0"/>
          </a:p>
          <a:p>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86</a:t>
            </a:fld>
            <a:endParaRPr lang="it-IT"/>
          </a:p>
        </p:txBody>
      </p:sp>
    </p:spTree>
    <p:extLst>
      <p:ext uri="{BB962C8B-B14F-4D97-AF65-F5344CB8AC3E}">
        <p14:creationId xmlns:p14="http://schemas.microsoft.com/office/powerpoint/2010/main" val="219355157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705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buNone/>
            </a:pPr>
            <a:r>
              <a:rPr lang="it-IT" sz="2000" b="1" dirty="0"/>
              <a:t>Obiettivo</a:t>
            </a:r>
          </a:p>
          <a:p>
            <a:pPr marL="342900" indent="-342900" algn="just">
              <a:buNone/>
            </a:pPr>
            <a:r>
              <a:rPr lang="it-IT" sz="2400" dirty="0"/>
              <a:t>L’obiettivo del revisore è quello di esprimere in modo chiaro un giudizio appropriato con modifica</a:t>
            </a:r>
            <a:r>
              <a:rPr lang="ne-NP" sz="2400" dirty="0"/>
              <a:t> </a:t>
            </a:r>
            <a:r>
              <a:rPr lang="it-IT" sz="2400" dirty="0"/>
              <a:t>sul bilancio, necessario quando:</a:t>
            </a:r>
          </a:p>
          <a:p>
            <a:pPr marL="342900" indent="-342900"/>
            <a:r>
              <a:rPr lang="it-IT" sz="2400" dirty="0"/>
              <a:t>	a) il revisore conclude che, sulla base degli elementi probativi acquisiti, il bilancio nel suo complesso contenga </a:t>
            </a:r>
            <a:r>
              <a:rPr lang="ne-NP" sz="2400" dirty="0"/>
              <a:t> </a:t>
            </a:r>
            <a:r>
              <a:rPr lang="it-IT" sz="2400" dirty="0"/>
              <a:t>errori significativi; </a:t>
            </a:r>
          </a:p>
          <a:p>
            <a:pPr marL="342900" indent="-342900">
              <a:buNone/>
            </a:pPr>
            <a:r>
              <a:rPr lang="it-IT" sz="2400" dirty="0"/>
              <a:t>ovvero</a:t>
            </a:r>
          </a:p>
          <a:p>
            <a:pPr marL="342900" indent="-342900" algn="just"/>
            <a:r>
              <a:rPr lang="it-IT" sz="2400" dirty="0"/>
              <a:t>	b)  non sia in grado di acquisire elementi probativi sufficienti ed appropriati per concludere che il bilancio nel suo complesso non</a:t>
            </a:r>
            <a:r>
              <a:rPr lang="ne-NP" sz="2400" dirty="0"/>
              <a:t>  </a:t>
            </a:r>
            <a:r>
              <a:rPr lang="it-IT" sz="2400" dirty="0"/>
              <a:t>contenga errori significativi.</a:t>
            </a:r>
          </a:p>
          <a:p>
            <a:pPr>
              <a:buNone/>
            </a:pPr>
            <a:endParaRPr lang="it-IT" sz="2000" dirty="0"/>
          </a:p>
          <a:p>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87</a:t>
            </a:fld>
            <a:endParaRPr lang="it-IT"/>
          </a:p>
        </p:txBody>
      </p:sp>
    </p:spTree>
    <p:extLst>
      <p:ext uri="{BB962C8B-B14F-4D97-AF65-F5344CB8AC3E}">
        <p14:creationId xmlns:p14="http://schemas.microsoft.com/office/powerpoint/2010/main" val="233067556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705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342900" indent="-342900"/>
            <a:r>
              <a:rPr lang="it-IT" sz="2400" b="1" dirty="0"/>
              <a:t>TRE tipologie di giudizi con modifica</a:t>
            </a:r>
            <a:r>
              <a:rPr lang="it-IT" sz="2400" dirty="0"/>
              <a:t> </a:t>
            </a:r>
          </a:p>
          <a:p>
            <a:pPr marL="342900" indent="-342900"/>
            <a:endParaRPr lang="it-IT" sz="2400" dirty="0"/>
          </a:p>
          <a:p>
            <a:pPr marL="342900" indent="-342900">
              <a:buFontTx/>
              <a:buAutoNum type="alphaLcParenR"/>
            </a:pPr>
            <a:r>
              <a:rPr lang="it-IT" sz="2400" dirty="0"/>
              <a:t>giudizio </a:t>
            </a:r>
            <a:r>
              <a:rPr lang="it-IT" sz="2400" b="1" dirty="0"/>
              <a:t>con rilievi</a:t>
            </a:r>
            <a:r>
              <a:rPr lang="it-IT" sz="2400" dirty="0"/>
              <a:t>;</a:t>
            </a:r>
          </a:p>
          <a:p>
            <a:pPr marL="342900" indent="-342900"/>
            <a:endParaRPr lang="it-IT" sz="2400" dirty="0"/>
          </a:p>
          <a:p>
            <a:pPr marL="342900" indent="-342900">
              <a:buFontTx/>
              <a:buAutoNum type="alphaLcParenR" startAt="2"/>
            </a:pPr>
            <a:r>
              <a:rPr lang="it-IT" sz="2400" dirty="0"/>
              <a:t>giudizio</a:t>
            </a:r>
            <a:r>
              <a:rPr lang="it-IT" sz="2400" b="1" dirty="0"/>
              <a:t> negativo</a:t>
            </a:r>
            <a:r>
              <a:rPr lang="it-IT" sz="2400" dirty="0"/>
              <a:t>;</a:t>
            </a:r>
          </a:p>
          <a:p>
            <a:pPr marL="342900" indent="-342900"/>
            <a:endParaRPr lang="it-IT" sz="2400" dirty="0"/>
          </a:p>
          <a:p>
            <a:pPr marL="342900" indent="-342900">
              <a:buFontTx/>
              <a:buAutoNum type="alphaLcParenR" startAt="2"/>
            </a:pPr>
            <a:r>
              <a:rPr lang="it-IT" sz="2400" b="1" dirty="0"/>
              <a:t>dichiarazione di impossibilità di esprimere un giudizio</a:t>
            </a:r>
            <a:r>
              <a:rPr lang="it-IT" sz="2400" dirty="0"/>
              <a:t>.</a:t>
            </a:r>
            <a:endParaRPr lang="it-IT" sz="2400" dirty="0">
              <a:solidFill>
                <a:srgbClr val="4D4D4D"/>
              </a:solidFill>
              <a:latin typeface="Formata" pitchFamily="34" charset="0"/>
            </a:endParaRPr>
          </a:p>
          <a:p>
            <a:pPr>
              <a:buNone/>
            </a:pPr>
            <a:endParaRPr lang="it-IT" sz="2000" dirty="0"/>
          </a:p>
          <a:p>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88</a:t>
            </a:fld>
            <a:endParaRPr lang="it-IT"/>
          </a:p>
        </p:txBody>
      </p:sp>
    </p:spTree>
    <p:extLst>
      <p:ext uri="{BB962C8B-B14F-4D97-AF65-F5344CB8AC3E}">
        <p14:creationId xmlns:p14="http://schemas.microsoft.com/office/powerpoint/2010/main" val="417061001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705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342900" indent="-342900">
              <a:buNone/>
            </a:pPr>
            <a:r>
              <a:rPr lang="it-IT" sz="2400" dirty="0"/>
              <a:t>La decisione su quale tipologia di giudizio con modifica sia </a:t>
            </a:r>
            <a:r>
              <a:rPr lang="ne-NP" sz="2400" dirty="0"/>
              <a:t> </a:t>
            </a:r>
            <a:r>
              <a:rPr lang="it-IT" sz="2400" dirty="0"/>
              <a:t>appropriata dipende:</a:t>
            </a:r>
          </a:p>
          <a:p>
            <a:pPr marL="342900" indent="-342900"/>
            <a:endParaRPr lang="it-IT" sz="2400" dirty="0"/>
          </a:p>
          <a:p>
            <a:pPr marL="342900" indent="-342900"/>
            <a:r>
              <a:rPr lang="it-IT" sz="2400" dirty="0"/>
              <a:t>a)	</a:t>
            </a:r>
            <a:r>
              <a:rPr lang="it-IT" sz="2400" b="1" dirty="0"/>
              <a:t>dalla natura dell’aspetto che dà origine alla modifica</a:t>
            </a:r>
            <a:r>
              <a:rPr lang="it-IT" sz="2400" dirty="0"/>
              <a:t> (</a:t>
            </a:r>
            <a:r>
              <a:rPr lang="ne-NP" sz="2400" dirty="0"/>
              <a:t> </a:t>
            </a:r>
            <a:r>
              <a:rPr lang="it-IT" sz="2400" dirty="0"/>
              <a:t>se il bilancio è significativamente errato oppure possa esserlo, </a:t>
            </a:r>
            <a:r>
              <a:rPr lang="ne-NP" sz="2400" dirty="0"/>
              <a:t> </a:t>
            </a:r>
            <a:r>
              <a:rPr lang="it-IT" sz="2400" dirty="0"/>
              <a:t>nel caso di impossibilità di acquisire elementi probativi sufficienti ed appropriati);</a:t>
            </a:r>
          </a:p>
          <a:p>
            <a:pPr marL="342900" indent="-342900">
              <a:buFontTx/>
              <a:buAutoNum type="alphaLcParenR"/>
            </a:pPr>
            <a:endParaRPr lang="ne-NP" sz="2400" dirty="0"/>
          </a:p>
          <a:p>
            <a:pPr marL="342900" indent="-342900" algn="just"/>
            <a:r>
              <a:rPr lang="it-IT" sz="2400" dirty="0"/>
              <a:t>b) dal giudizio professionale del revisore in merito alla </a:t>
            </a:r>
            <a:r>
              <a:rPr lang="it-IT" sz="2400" b="1" dirty="0" err="1"/>
              <a:t>pervasività</a:t>
            </a:r>
            <a:r>
              <a:rPr lang="it-IT" sz="2400" dirty="0"/>
              <a:t> degli </a:t>
            </a:r>
            <a:r>
              <a:rPr lang="it-IT" sz="2400" b="1" dirty="0"/>
              <a:t>effetti</a:t>
            </a:r>
            <a:r>
              <a:rPr lang="it-IT" sz="2400" dirty="0"/>
              <a:t> o dei </a:t>
            </a:r>
            <a:r>
              <a:rPr lang="it-IT" sz="2400" b="1" dirty="0"/>
              <a:t>possibili effetti</a:t>
            </a:r>
            <a:r>
              <a:rPr lang="it-IT" sz="2400" dirty="0"/>
              <a:t> dell’aspetto sul bilancio.</a:t>
            </a:r>
            <a:endParaRPr lang="it-IT" sz="2400" dirty="0">
              <a:solidFill>
                <a:srgbClr val="4D4D4D"/>
              </a:solidFill>
              <a:latin typeface="Formata" pitchFamily="34" charset="0"/>
            </a:endParaRPr>
          </a:p>
          <a:p>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89</a:t>
            </a:fld>
            <a:endParaRPr lang="it-IT"/>
          </a:p>
        </p:txBody>
      </p:sp>
    </p:spTree>
    <p:extLst>
      <p:ext uri="{BB962C8B-B14F-4D97-AF65-F5344CB8AC3E}">
        <p14:creationId xmlns:p14="http://schemas.microsoft.com/office/powerpoint/2010/main" val="623423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NCCS – gennaio 2021</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0" indent="0">
              <a:buNone/>
            </a:pPr>
            <a:r>
              <a:rPr lang="it-IT" sz="1400" dirty="0">
                <a:effectLst/>
                <a:latin typeface="Arial" panose="020B0604020202020204" pitchFamily="34" charset="0"/>
              </a:rPr>
              <a:t>OBIETTIVO</a:t>
            </a:r>
          </a:p>
          <a:p>
            <a:pPr marL="0" indent="0">
              <a:buNone/>
            </a:pPr>
            <a:r>
              <a:rPr lang="it-IT" sz="1800" dirty="0">
                <a:latin typeface="Arial" panose="020B0604020202020204" pitchFamily="34" charset="0"/>
              </a:rPr>
              <a:t>Accertamento dell’esistenza </a:t>
            </a:r>
            <a:r>
              <a:rPr lang="it-IT" sz="1800" dirty="0">
                <a:effectLst/>
                <a:latin typeface="Arial" panose="020B0604020202020204" pitchFamily="34" charset="0"/>
              </a:rPr>
              <a:t>di adeguate procedure interne</a:t>
            </a:r>
          </a:p>
          <a:p>
            <a:pPr marL="0" indent="0">
              <a:buNone/>
            </a:pPr>
            <a:r>
              <a:rPr lang="it-IT" sz="1800" dirty="0">
                <a:latin typeface="Arial" panose="020B0604020202020204" pitchFamily="34" charset="0"/>
              </a:rPr>
              <a:t>Verifica del</a:t>
            </a:r>
            <a:r>
              <a:rPr lang="it-IT" sz="1800" dirty="0">
                <a:effectLst/>
                <a:latin typeface="Arial" panose="020B0604020202020204" pitchFamily="34" charset="0"/>
              </a:rPr>
              <a:t>l’adeguatezza e dell’efficacia dei flussi informativi generati. </a:t>
            </a:r>
            <a:br>
              <a:rPr lang="it-IT" sz="1800" dirty="0"/>
            </a:br>
            <a:endParaRPr lang="it-IT" sz="1800" dirty="0"/>
          </a:p>
          <a:p>
            <a:pPr>
              <a:buFont typeface="Wingdings" panose="05000000000000000000" pitchFamily="2" charset="2"/>
              <a:buChar char="à"/>
            </a:pPr>
            <a:r>
              <a:rPr lang="it-IT" sz="1800" dirty="0">
                <a:effectLst/>
                <a:latin typeface="Arial" panose="020B0604020202020204" pitchFamily="34" charset="0"/>
              </a:rPr>
              <a:t>verifica  della corrispondenza fra la struttura decisionale aziendale e le deleghe depositate presso il registro delle imprese. </a:t>
            </a:r>
          </a:p>
          <a:p>
            <a:pPr marL="0" indent="0">
              <a:buNone/>
            </a:pPr>
            <a:r>
              <a:rPr lang="it-IT" sz="1800" dirty="0">
                <a:solidFill>
                  <a:srgbClr val="0070C0"/>
                </a:solidFill>
                <a:latin typeface="Arial" panose="020B0604020202020204" pitchFamily="34" charset="0"/>
                <a:cs typeface="Arial" pitchFamily="34" charset="0"/>
              </a:rPr>
              <a:t>ALL’INIZIO DELL’INCARICO</a:t>
            </a:r>
            <a:r>
              <a:rPr lang="it-IT" sz="1800" dirty="0">
                <a:latin typeface="Arial" panose="020B0604020202020204" pitchFamily="34" charset="0"/>
                <a:cs typeface="Arial" pitchFamily="34" charset="0"/>
              </a:rPr>
              <a:t>:</a:t>
            </a:r>
          </a:p>
          <a:p>
            <a:pPr marL="0" indent="0">
              <a:buNone/>
            </a:pPr>
            <a:r>
              <a:rPr lang="it-IT" sz="1800" dirty="0">
                <a:effectLst/>
                <a:latin typeface="Arial" panose="020B0604020202020204" pitchFamily="34" charset="0"/>
              </a:rPr>
              <a:t>-</a:t>
            </a:r>
            <a:r>
              <a:rPr lang="it-IT" sz="1800" dirty="0">
                <a:effectLst/>
                <a:latin typeface="Courier New" panose="02070309020205020404" pitchFamily="49" charset="0"/>
              </a:rPr>
              <a:t> </a:t>
            </a:r>
            <a:r>
              <a:rPr lang="it-IT" sz="1800" dirty="0">
                <a:effectLst/>
                <a:latin typeface="Arial" panose="020B0604020202020204" pitchFamily="34" charset="0"/>
              </a:rPr>
              <a:t>Verifica dei verbali precedenti relativi al periodo di tempo ritenuto significativo; </a:t>
            </a:r>
            <a:br>
              <a:rPr lang="it-IT" sz="1800" dirty="0"/>
            </a:br>
            <a:r>
              <a:rPr lang="it-IT" sz="1800" dirty="0">
                <a:effectLst/>
                <a:latin typeface="Arial" panose="020B0604020202020204" pitchFamily="34" charset="0"/>
              </a:rPr>
              <a:t>-</a:t>
            </a:r>
            <a:r>
              <a:rPr lang="it-IT" sz="1800" dirty="0">
                <a:effectLst/>
                <a:latin typeface="Courier New" panose="02070309020205020404" pitchFamily="49" charset="0"/>
              </a:rPr>
              <a:t> </a:t>
            </a:r>
            <a:r>
              <a:rPr lang="it-IT" sz="1800" dirty="0">
                <a:effectLst/>
                <a:latin typeface="Arial" panose="020B0604020202020204" pitchFamily="34" charset="0"/>
              </a:rPr>
              <a:t>conoscenza dell’assetto organizzativo, prendendo in considerazione l’oggetto sociale, il settore di attività e il mercato in cui la società opera oltre che la sua struttura interna, nonché il </a:t>
            </a:r>
            <a:r>
              <a:rPr lang="it-IT" sz="1800" dirty="0" err="1">
                <a:effectLst/>
                <a:latin typeface="Arial" panose="020B0604020202020204" pitchFamily="34" charset="0"/>
              </a:rPr>
              <a:t>funzionigramma</a:t>
            </a:r>
            <a:r>
              <a:rPr lang="it-IT" sz="1800" dirty="0">
                <a:effectLst/>
                <a:latin typeface="Arial" panose="020B0604020202020204" pitchFamily="34" charset="0"/>
              </a:rPr>
              <a:t>, da intendersi come configurazione (orizzontale) di compiti, funzioni e competenze, e  l’organigramma, da intendersi come configurazione (verticale) di relazioni di sovra e subordinazione, poteri e responsabilità; </a:t>
            </a:r>
            <a:endParaRPr lang="it-IT" sz="1800" dirty="0">
              <a:latin typeface="Arial" pitchFamily="34" charset="0"/>
              <a:cs typeface="Arial" pitchFamily="34" charset="0"/>
            </a:endParaRPr>
          </a:p>
        </p:txBody>
      </p:sp>
      <p:sp>
        <p:nvSpPr>
          <p:cNvPr id="4" name="Segnaposto numero diapositiva 3"/>
          <p:cNvSpPr>
            <a:spLocks noGrp="1"/>
          </p:cNvSpPr>
          <p:nvPr>
            <p:ph type="sldNum" sz="quarter" idx="12"/>
          </p:nvPr>
        </p:nvSpPr>
        <p:spPr/>
        <p:txBody>
          <a:bodyPr/>
          <a:lstStyle/>
          <a:p>
            <a:fld id="{E3973657-F08A-44E7-BED7-1601AFF47107}" type="slidenum">
              <a:rPr lang="it-IT" smtClean="0"/>
              <a:pPr/>
              <a:t>9</a:t>
            </a:fld>
            <a:endParaRPr lang="it-IT"/>
          </a:p>
        </p:txBody>
      </p:sp>
    </p:spTree>
    <p:extLst>
      <p:ext uri="{BB962C8B-B14F-4D97-AF65-F5344CB8AC3E}">
        <p14:creationId xmlns:p14="http://schemas.microsoft.com/office/powerpoint/2010/main" val="24517820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705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marL="342900" indent="-342900"/>
            <a:r>
              <a:rPr lang="it-IT" sz="2400" b="1" u="sng" dirty="0"/>
              <a:t>giudizio con rilievi</a:t>
            </a:r>
            <a:r>
              <a:rPr lang="it-IT" sz="2400" b="1" dirty="0"/>
              <a:t> </a:t>
            </a:r>
            <a:r>
              <a:rPr lang="it-IT" sz="2400" dirty="0"/>
              <a:t>laddove:</a:t>
            </a:r>
          </a:p>
          <a:p>
            <a:pPr marL="342900" indent="-342900"/>
            <a:endParaRPr lang="it-IT" sz="2400" dirty="0"/>
          </a:p>
          <a:p>
            <a:pPr marL="342900" indent="-342900" algn="just"/>
            <a:r>
              <a:rPr lang="it-IT" sz="2400" dirty="0"/>
              <a:t>a)	avendo acquisito elementi probativi sufficienti ed appropriati, concluda che </a:t>
            </a:r>
            <a:r>
              <a:rPr lang="it-IT" sz="2400" b="1" dirty="0"/>
              <a:t>gli errori</a:t>
            </a:r>
            <a:r>
              <a:rPr lang="it-IT" sz="2400" dirty="0"/>
              <a:t>, singolarmente o nel loro insieme</a:t>
            </a:r>
            <a:r>
              <a:rPr lang="it-IT" sz="2400" b="1" dirty="0"/>
              <a:t>, siano</a:t>
            </a:r>
            <a:r>
              <a:rPr lang="it-IT" sz="2400" dirty="0"/>
              <a:t> </a:t>
            </a:r>
            <a:r>
              <a:rPr lang="it-IT" sz="2400" u="sng" dirty="0"/>
              <a:t>significativi, ma non pervasivi</a:t>
            </a:r>
            <a:r>
              <a:rPr lang="it-IT" sz="2400" dirty="0"/>
              <a:t>, per il bilancio; ovvero</a:t>
            </a:r>
          </a:p>
          <a:p>
            <a:pPr marL="342900" indent="-342900" algn="just">
              <a:buFontTx/>
              <a:buAutoNum type="alphaLcParenR"/>
            </a:pPr>
            <a:endParaRPr lang="ne-NP" sz="2400" dirty="0"/>
          </a:p>
          <a:p>
            <a:pPr marL="342900" indent="-342900" algn="just"/>
            <a:r>
              <a:rPr lang="it-IT" sz="2400" dirty="0"/>
              <a:t>b)</a:t>
            </a:r>
            <a:r>
              <a:rPr lang="ne-NP" sz="2400" dirty="0"/>
              <a:t>  </a:t>
            </a:r>
            <a:r>
              <a:rPr lang="it-IT" sz="2400" dirty="0"/>
              <a:t>non sia in grado di acquisire elementi probativi sufficienti ed appropriati sui quali basare il proprio giudizio, ma concluda che i </a:t>
            </a:r>
            <a:r>
              <a:rPr lang="it-IT" sz="2400" b="1" dirty="0"/>
              <a:t>possibili effetti</a:t>
            </a:r>
            <a:r>
              <a:rPr lang="it-IT" sz="2400" dirty="0"/>
              <a:t> sul bilancio degli </a:t>
            </a:r>
            <a:r>
              <a:rPr lang="it-IT" sz="2400" b="1" dirty="0"/>
              <a:t>eventuali errori</a:t>
            </a:r>
            <a:r>
              <a:rPr lang="it-IT" sz="2400" dirty="0"/>
              <a:t> non individuati </a:t>
            </a:r>
            <a:r>
              <a:rPr lang="it-IT" sz="2400" b="1" dirty="0"/>
              <a:t>potrebbero</a:t>
            </a:r>
            <a:r>
              <a:rPr lang="it-IT" sz="2400" dirty="0"/>
              <a:t> essere </a:t>
            </a:r>
            <a:r>
              <a:rPr lang="it-IT" sz="2400" u="sng" dirty="0"/>
              <a:t>significativi </a:t>
            </a:r>
            <a:r>
              <a:rPr lang="it-IT" sz="2400" b="1" u="sng" dirty="0"/>
              <a:t>ma non pervasivi.</a:t>
            </a:r>
            <a:r>
              <a:rPr lang="it-IT" sz="2400" u="sng" dirty="0"/>
              <a:t> </a:t>
            </a:r>
          </a:p>
          <a:p>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90</a:t>
            </a:fld>
            <a:endParaRPr lang="it-IT"/>
          </a:p>
        </p:txBody>
      </p:sp>
    </p:spTree>
    <p:extLst>
      <p:ext uri="{BB962C8B-B14F-4D97-AF65-F5344CB8AC3E}">
        <p14:creationId xmlns:p14="http://schemas.microsoft.com/office/powerpoint/2010/main" val="199799729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705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buNone/>
            </a:pPr>
            <a:r>
              <a:rPr lang="it-IT" sz="2400" b="1" dirty="0"/>
              <a:t>Errori che hanno effetti pervasivi </a:t>
            </a:r>
            <a:r>
              <a:rPr lang="it-IT" sz="2400" dirty="0"/>
              <a:t>sul bilancio sono quelli che, sulla base del giudizio professionale del revisore:</a:t>
            </a:r>
          </a:p>
          <a:p>
            <a:pPr>
              <a:buNone/>
            </a:pPr>
            <a:r>
              <a:rPr lang="it-IT" sz="2400" dirty="0"/>
              <a:t>i) non si limitano a specifici elementi, conti o voci del bilancio;</a:t>
            </a:r>
          </a:p>
          <a:p>
            <a:pPr>
              <a:buNone/>
            </a:pPr>
            <a:r>
              <a:rPr lang="it-IT" sz="2400" dirty="0" err="1"/>
              <a:t>ii</a:t>
            </a:r>
            <a:r>
              <a:rPr lang="it-IT" sz="2400" dirty="0"/>
              <a:t>) pur limitandosi a specifici elementi, conti o voci del bilancio,  rappresentano o potrebbero rappresentare una parte sostanziale del bilancio; ovvero</a:t>
            </a:r>
          </a:p>
          <a:p>
            <a:pPr>
              <a:buNone/>
            </a:pPr>
            <a:r>
              <a:rPr lang="it-IT" sz="2400" dirty="0" err="1"/>
              <a:t>iii</a:t>
            </a:r>
            <a:r>
              <a:rPr lang="it-IT" sz="2400" dirty="0"/>
              <a:t>) con riferimento all’informativa di bilancio, assumono un’importanza fondamentale per la  comprensione del bilancio stesso da parte degli utilizzatori.</a:t>
            </a:r>
          </a:p>
          <a:p>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91</a:t>
            </a:fld>
            <a:endParaRPr lang="it-IT"/>
          </a:p>
        </p:txBody>
      </p:sp>
    </p:spTree>
    <p:extLst>
      <p:ext uri="{BB962C8B-B14F-4D97-AF65-F5344CB8AC3E}">
        <p14:creationId xmlns:p14="http://schemas.microsoft.com/office/powerpoint/2010/main" val="349317870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705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buNone/>
            </a:pPr>
            <a:r>
              <a:rPr lang="it-IT" sz="2400" dirty="0"/>
              <a:t> Il revisore deve esprimere un </a:t>
            </a:r>
            <a:r>
              <a:rPr lang="it-IT" sz="2400" b="1" u="sng" dirty="0"/>
              <a:t>giudizio negativo </a:t>
            </a:r>
            <a:r>
              <a:rPr lang="it-IT" sz="2400" dirty="0"/>
              <a:t>laddove, </a:t>
            </a:r>
            <a:r>
              <a:rPr lang="it-IT" sz="2400" u="sng" dirty="0"/>
              <a:t>avendo acquisito elementi probativi sufficienti ed appropriati</a:t>
            </a:r>
            <a:r>
              <a:rPr lang="it-IT" sz="2400" dirty="0"/>
              <a:t>, concluda che gli errori, singolarmente o nel loro insieme, siano </a:t>
            </a:r>
            <a:r>
              <a:rPr lang="it-IT" sz="2400" b="1" dirty="0"/>
              <a:t>significativi</a:t>
            </a:r>
            <a:r>
              <a:rPr lang="it-IT" sz="2400" dirty="0"/>
              <a:t> </a:t>
            </a:r>
            <a:r>
              <a:rPr lang="it-IT" sz="2400" b="1" dirty="0"/>
              <a:t>e</a:t>
            </a:r>
            <a:r>
              <a:rPr lang="it-IT" sz="2400" dirty="0"/>
              <a:t> </a:t>
            </a:r>
            <a:r>
              <a:rPr lang="it-IT" sz="2400" b="1" dirty="0"/>
              <a:t>pervasivi</a:t>
            </a:r>
            <a:r>
              <a:rPr lang="it-IT" sz="2400" dirty="0"/>
              <a:t> per il bilancio. </a:t>
            </a: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92</a:t>
            </a:fld>
            <a:endParaRPr lang="it-IT"/>
          </a:p>
        </p:txBody>
      </p:sp>
    </p:spTree>
    <p:extLst>
      <p:ext uri="{BB962C8B-B14F-4D97-AF65-F5344CB8AC3E}">
        <p14:creationId xmlns:p14="http://schemas.microsoft.com/office/powerpoint/2010/main" val="394491551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705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buNone/>
            </a:pPr>
            <a:r>
              <a:rPr lang="it-IT" sz="2400" dirty="0"/>
              <a:t>Il revisore deve dichiarare </a:t>
            </a:r>
            <a:r>
              <a:rPr lang="it-IT" sz="2400" b="1" dirty="0">
                <a:effectLst>
                  <a:outerShdw blurRad="38100" dist="38100" dir="2700000" algn="tl">
                    <a:srgbClr val="000000">
                      <a:alpha val="43137"/>
                    </a:srgbClr>
                  </a:outerShdw>
                </a:effectLst>
              </a:rPr>
              <a:t>l’impossibilità di esprimere un giudizio</a:t>
            </a:r>
            <a:r>
              <a:rPr lang="it-IT" sz="2400" dirty="0"/>
              <a:t> laddove </a:t>
            </a:r>
            <a:r>
              <a:rPr lang="it-IT" sz="2400" u="sng" dirty="0"/>
              <a:t>non sia in grado di acquisire elementi probativi sufficienti ed appropriati</a:t>
            </a:r>
            <a:r>
              <a:rPr lang="it-IT" sz="2400" dirty="0"/>
              <a:t> sui quali basare il proprio giudizio, e concluda che i possibili effetti sul bilancio degli eventuali errori non individuati </a:t>
            </a:r>
            <a:r>
              <a:rPr lang="it-IT" sz="2400" u="sng" dirty="0"/>
              <a:t>potrebbero</a:t>
            </a:r>
            <a:r>
              <a:rPr lang="it-IT" sz="2400" dirty="0"/>
              <a:t> </a:t>
            </a:r>
            <a:r>
              <a:rPr lang="it-IT" sz="2400" b="1" dirty="0"/>
              <a:t>essere significativi e pervasivi.</a:t>
            </a:r>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93</a:t>
            </a:fld>
            <a:endParaRPr lang="it-IT"/>
          </a:p>
        </p:txBody>
      </p:sp>
    </p:spTree>
    <p:extLst>
      <p:ext uri="{BB962C8B-B14F-4D97-AF65-F5344CB8AC3E}">
        <p14:creationId xmlns:p14="http://schemas.microsoft.com/office/powerpoint/2010/main" val="230647392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705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r>
              <a:rPr lang="it-IT" sz="2400" dirty="0"/>
              <a:t>Laddove il revisore esprima un giudizio con modifica, egli  deve intitolare la sezione contenente il giudizio “</a:t>
            </a:r>
            <a:r>
              <a:rPr lang="it-IT" sz="2400" dirty="0" err="1"/>
              <a:t>Giudizio</a:t>
            </a:r>
            <a:r>
              <a:rPr lang="it-IT" sz="2400" dirty="0"/>
              <a:t> con rilievi”, “Giudizio negativo” o “Dichiarazione di impossibilità di esprimere un giudizio”, come appropriato</a:t>
            </a:r>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94</a:t>
            </a:fld>
            <a:endParaRPr lang="it-IT"/>
          </a:p>
        </p:txBody>
      </p:sp>
    </p:spTree>
    <p:extLst>
      <p:ext uri="{BB962C8B-B14F-4D97-AF65-F5344CB8AC3E}">
        <p14:creationId xmlns:p14="http://schemas.microsoft.com/office/powerpoint/2010/main" val="169710678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705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buNone/>
            </a:pPr>
            <a:r>
              <a:rPr lang="it-IT" sz="2400" u="sng" dirty="0"/>
              <a:t>Giudizio con rilievi</a:t>
            </a:r>
          </a:p>
          <a:p>
            <a:pPr>
              <a:buNone/>
            </a:pPr>
            <a:r>
              <a:rPr lang="it-IT" sz="2400" dirty="0"/>
              <a:t>Se il revisore esprime un giudizio con rilievi in ragione di un errore significativo presente in bilancio, egli deve dichiarare che, a suo giudizio, ad eccezione degli effetti dell’aspetto (degli aspetti) descritto (descritti) nella sezione “Elementi alla base del giudizio con rilievi”, il bilancio  fornisce una rappresentazione veritiera e corretta della [...] in conformità al [quadro normativo sull’informazione finanziaria applicabile];</a:t>
            </a:r>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95</a:t>
            </a:fld>
            <a:endParaRPr lang="it-IT"/>
          </a:p>
        </p:txBody>
      </p:sp>
    </p:spTree>
    <p:extLst>
      <p:ext uri="{BB962C8B-B14F-4D97-AF65-F5344CB8AC3E}">
        <p14:creationId xmlns:p14="http://schemas.microsoft.com/office/powerpoint/2010/main" val="204603380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705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buNone/>
            </a:pPr>
            <a:r>
              <a:rPr lang="it-IT" sz="2400" u="sng" dirty="0"/>
              <a:t>Giudizio negativo</a:t>
            </a:r>
          </a:p>
          <a:p>
            <a:pPr>
              <a:buNone/>
            </a:pPr>
            <a:r>
              <a:rPr lang="it-IT" sz="2400" dirty="0"/>
              <a:t>Laddove il revisore esprima un giudizio negativo, egli deve dichiarare che, a suo giudizio, a causa della rilevanza dell’aspetto (degli aspetti) descritto (descritti) nella sezione “Elementi alla base del giudizio negativo”, il bilancio non fornisce una rappresentazione veritiera e corretta  della [...] in conformità al [quadro normativo sull’informazione finanziaria applicabile]</a:t>
            </a:r>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96</a:t>
            </a:fld>
            <a:endParaRPr lang="it-IT"/>
          </a:p>
        </p:txBody>
      </p:sp>
    </p:spTree>
    <p:extLst>
      <p:ext uri="{BB962C8B-B14F-4D97-AF65-F5344CB8AC3E}">
        <p14:creationId xmlns:p14="http://schemas.microsoft.com/office/powerpoint/2010/main" val="259065655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705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buNone/>
            </a:pPr>
            <a:r>
              <a:rPr lang="it-IT" sz="2400" u="sng" dirty="0"/>
              <a:t>Impossibilità di esprimere un giudizio</a:t>
            </a:r>
          </a:p>
          <a:p>
            <a:pPr>
              <a:buNone/>
            </a:pPr>
            <a:r>
              <a:rPr lang="it-IT" sz="2000" dirty="0"/>
              <a:t>Laddove il revisore dichiari l’impossibilità di esprimere un giudizio per il fatto che non è in grado di acquisire elementi probativi sufficienti ed appropriati, egli deve:</a:t>
            </a:r>
          </a:p>
          <a:p>
            <a:pPr>
              <a:buNone/>
            </a:pPr>
            <a:r>
              <a:rPr lang="it-IT" sz="2000" dirty="0"/>
              <a:t>a) dichiarare che non esprime un giudizio sul bilancio;</a:t>
            </a:r>
          </a:p>
          <a:p>
            <a:pPr>
              <a:buNone/>
            </a:pPr>
            <a:r>
              <a:rPr lang="it-IT" sz="2000" dirty="0"/>
              <a:t>b) dichiarare che, a causa della rilevanza dell’aspetto (degli aspetti) descritto (descritti) nella sezione “Elementi alla base della dichiarazione di impossibilità di esprimere un giudizio”, non è stato in grado di acquisire elementi probativi sufficienti ed appropriati su cui basare il proprio giudizio sul bilancio;</a:t>
            </a:r>
          </a:p>
          <a:p>
            <a:pPr>
              <a:buNone/>
            </a:pPr>
            <a:r>
              <a:rPr lang="it-IT" sz="2000" dirty="0"/>
              <a:t>c) rettificare la dichiarazione di cui al paragrafo 24 b) del principio di revisione internazionale (ISA Italia) n. 700, che indica che il bilancio è stato oggetto di revisione contabile, dichiarando che il revisore è stato incaricato di svolgere la revisione contabile del bilancio.</a:t>
            </a:r>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97</a:t>
            </a:fld>
            <a:endParaRPr lang="it-IT"/>
          </a:p>
        </p:txBody>
      </p:sp>
    </p:spTree>
    <p:extLst>
      <p:ext uri="{BB962C8B-B14F-4D97-AF65-F5344CB8AC3E}">
        <p14:creationId xmlns:p14="http://schemas.microsoft.com/office/powerpoint/2010/main" val="359108911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705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pPr>
              <a:buNone/>
            </a:pPr>
            <a:r>
              <a:rPr lang="it-IT" sz="2400" u="sng" dirty="0"/>
              <a:t>Impossibilità di esprimere un giudizio</a:t>
            </a:r>
          </a:p>
          <a:p>
            <a:pPr marL="371475" indent="-371475" algn="just">
              <a:buNone/>
            </a:pPr>
            <a:r>
              <a:rPr lang="it-IT" sz="2000" dirty="0"/>
              <a:t>L’impossibilità di acquisire elementi probativi sufficienti ed appropriati (anche come limitazione alle procedure di revisione) può derivare da:</a:t>
            </a:r>
          </a:p>
          <a:p>
            <a:pPr marL="371475" indent="-371475" algn="just">
              <a:buFont typeface="Wingdings" pitchFamily="2" charset="2"/>
              <a:buChar char="q"/>
            </a:pPr>
            <a:r>
              <a:rPr lang="it-IT" sz="2000" dirty="0"/>
              <a:t>circostanze fuori dal controllo dell’impresa (ad es.: distruzione delle registrazioni contabili; sequestro della documentazione)</a:t>
            </a:r>
          </a:p>
          <a:p>
            <a:pPr marL="371475" indent="-371475" algn="just">
              <a:buFont typeface="Wingdings" pitchFamily="2" charset="2"/>
              <a:buChar char="q"/>
            </a:pPr>
            <a:r>
              <a:rPr lang="it-IT" sz="2000" dirty="0"/>
              <a:t>circostanze relative alla natura o alla tempistica del lavoro del revisore (ad es.: mancato arrivo dei dati di una collegata in relazione alla quale si utilizzi il metodo del patrimonio netto; impossibilità di presenziare all’inventario fisico) </a:t>
            </a:r>
          </a:p>
          <a:p>
            <a:pPr marL="371475" indent="-371475" algn="just">
              <a:buFont typeface="Wingdings" pitchFamily="2" charset="2"/>
              <a:buChar char="q"/>
            </a:pPr>
            <a:r>
              <a:rPr lang="it-IT" sz="2000" dirty="0"/>
              <a:t>limitazioni imposte dalla direzione (ad es.: la direzione impedisce al revisore di partecipare all’inventario fisico; la direzione impedisce al revisore di chiedere conferme esterne dei saldi)</a:t>
            </a:r>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98</a:t>
            </a:fld>
            <a:endParaRPr lang="it-IT"/>
          </a:p>
        </p:txBody>
      </p:sp>
    </p:spTree>
    <p:extLst>
      <p:ext uri="{BB962C8B-B14F-4D97-AF65-F5344CB8AC3E}">
        <p14:creationId xmlns:p14="http://schemas.microsoft.com/office/powerpoint/2010/main" val="3924265071"/>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sz="2700" dirty="0">
                <a:solidFill>
                  <a:srgbClr val="0070C0"/>
                </a:solidFill>
              </a:rPr>
            </a:br>
            <a:r>
              <a:rPr lang="it-IT" sz="2700" dirty="0">
                <a:solidFill>
                  <a:srgbClr val="0070C0"/>
                </a:solidFill>
              </a:rPr>
              <a:t>La relazione di revisione – ISA 705 (nuova versione)</a:t>
            </a:r>
            <a:endParaRPr lang="it-IT" dirty="0"/>
          </a:p>
        </p:txBody>
      </p:sp>
      <p:sp>
        <p:nvSpPr>
          <p:cNvPr id="3" name="Segnaposto contenuto 2"/>
          <p:cNvSpPr>
            <a:spLocks noGrp="1"/>
          </p:cNvSpPr>
          <p:nvPr>
            <p:ph sz="quarter" idx="1"/>
          </p:nvPr>
        </p:nvSpPr>
        <p:spPr>
          <a:xfrm>
            <a:off x="214282" y="1428736"/>
            <a:ext cx="8503920" cy="4572000"/>
          </a:xfrm>
        </p:spPr>
        <p:txBody>
          <a:bodyPr>
            <a:noAutofit/>
          </a:bodyPr>
          <a:lstStyle/>
          <a:p>
            <a:endParaRPr lang="it-IT" sz="2400" dirty="0"/>
          </a:p>
          <a:p>
            <a:pPr>
              <a:buNone/>
            </a:pPr>
            <a:r>
              <a:rPr lang="it-IT" sz="2400" dirty="0"/>
              <a:t>Laddove il revisore esprima un giudizio con modifica sul bilancio, egli deve:</a:t>
            </a:r>
          </a:p>
          <a:p>
            <a:pPr>
              <a:buNone/>
            </a:pPr>
            <a:r>
              <a:rPr lang="it-IT" sz="2400" dirty="0"/>
              <a:t>a) rettificare il titolo “Elementi alla base del giudizio” in “Elementi alla base del giudizio con rilievi,” “Elementi alla base del giudizio negativo,” o “Elementi alla base della dichiarazione di impossibilità di esprimere un giudizio,” come appropriato;</a:t>
            </a:r>
          </a:p>
          <a:p>
            <a:pPr>
              <a:buNone/>
            </a:pPr>
            <a:r>
              <a:rPr lang="it-IT" sz="2400" dirty="0"/>
              <a:t>b) includere in tale sezione una descrizione dell'aspetto che ha dato origine alla modifica.</a:t>
            </a:r>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a:buNone/>
            </a:pPr>
            <a:endParaRPr lang="it-IT" sz="2000" dirty="0"/>
          </a:p>
          <a:p>
            <a:pPr>
              <a:buNone/>
            </a:pPr>
            <a:endParaRPr lang="it-IT" sz="2000" dirty="0"/>
          </a:p>
          <a:p>
            <a:endParaRPr lang="it-IT" sz="2000" dirty="0"/>
          </a:p>
          <a:p>
            <a:pPr>
              <a:buNone/>
            </a:pPr>
            <a:endParaRPr lang="it-IT" sz="2000" dirty="0"/>
          </a:p>
          <a:p>
            <a:pPr marL="0" indent="0">
              <a:lnSpc>
                <a:spcPct val="90000"/>
              </a:lnSpc>
              <a:buFontTx/>
              <a:buNone/>
            </a:pPr>
            <a:endParaRPr lang="it-IT" sz="2000" dirty="0"/>
          </a:p>
          <a:p>
            <a:endParaRPr lang="it-IT" sz="2000" dirty="0"/>
          </a:p>
          <a:p>
            <a:pPr marL="0" indent="0">
              <a:lnSpc>
                <a:spcPct val="90000"/>
              </a:lnSpc>
              <a:buFontTx/>
              <a:buNone/>
            </a:pPr>
            <a:endParaRPr lang="it-IT" sz="2000" dirty="0"/>
          </a:p>
        </p:txBody>
      </p:sp>
      <p:sp>
        <p:nvSpPr>
          <p:cNvPr id="4" name="Segnaposto numero diapositiva 3"/>
          <p:cNvSpPr>
            <a:spLocks noGrp="1"/>
          </p:cNvSpPr>
          <p:nvPr>
            <p:ph type="sldNum" sz="quarter" idx="12"/>
          </p:nvPr>
        </p:nvSpPr>
        <p:spPr/>
        <p:txBody>
          <a:bodyPr/>
          <a:lstStyle/>
          <a:p>
            <a:fld id="{E3973657-F08A-44E7-BED7-1601AFF47107}" type="slidenum">
              <a:rPr lang="it-IT" smtClean="0"/>
              <a:pPr/>
              <a:t>99</a:t>
            </a:fld>
            <a:endParaRPr lang="it-IT"/>
          </a:p>
        </p:txBody>
      </p:sp>
    </p:spTree>
    <p:extLst>
      <p:ext uri="{BB962C8B-B14F-4D97-AF65-F5344CB8AC3E}">
        <p14:creationId xmlns:p14="http://schemas.microsoft.com/office/powerpoint/2010/main" val="52744627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ttà">
  <a:themeElements>
    <a:clrScheme name="Città">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ttà">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ttà">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4260</TotalTime>
  <Words>11271</Words>
  <Application>Microsoft Office PowerPoint</Application>
  <PresentationFormat>Presentazione su schermo (4:3)</PresentationFormat>
  <Paragraphs>1145</Paragraphs>
  <Slides>113</Slides>
  <Notes>0</Notes>
  <HiddenSlides>0</HiddenSlides>
  <MMClips>0</MMClips>
  <ScaleCrop>false</ScaleCrop>
  <HeadingPairs>
    <vt:vector size="6" baseType="variant">
      <vt:variant>
        <vt:lpstr>Caratteri utilizzati</vt:lpstr>
      </vt:variant>
      <vt:variant>
        <vt:i4>13</vt:i4>
      </vt:variant>
      <vt:variant>
        <vt:lpstr>Tema</vt:lpstr>
      </vt:variant>
      <vt:variant>
        <vt:i4>1</vt:i4>
      </vt:variant>
      <vt:variant>
        <vt:lpstr>Titoli diapositive</vt:lpstr>
      </vt:variant>
      <vt:variant>
        <vt:i4>113</vt:i4>
      </vt:variant>
    </vt:vector>
  </HeadingPairs>
  <TitlesOfParts>
    <vt:vector size="127" baseType="lpstr">
      <vt:lpstr>Arial Unicode MS</vt:lpstr>
      <vt:lpstr>Arial</vt:lpstr>
      <vt:lpstr>Calibri</vt:lpstr>
      <vt:lpstr>Consolas</vt:lpstr>
      <vt:lpstr>Courier New</vt:lpstr>
      <vt:lpstr>Footlight MT Light</vt:lpstr>
      <vt:lpstr>Formata</vt:lpstr>
      <vt:lpstr>Georgia</vt:lpstr>
      <vt:lpstr>Tahoma</vt:lpstr>
      <vt:lpstr>Times New Roman</vt:lpstr>
      <vt:lpstr>Verdana</vt:lpstr>
      <vt:lpstr>Wingdings</vt:lpstr>
      <vt:lpstr>Wingdings 2</vt:lpstr>
      <vt:lpstr>Città</vt:lpstr>
      <vt:lpstr>REVISIONE LEGALE </vt:lpstr>
      <vt:lpstr> Assetti organizzativi e amministrativo - contabili</vt:lpstr>
      <vt:lpstr> Nuovo art. 2086 c.c.</vt:lpstr>
      <vt:lpstr> NCCS – gennaio 2021</vt:lpstr>
      <vt:lpstr> NCCS – gennaio 2021</vt:lpstr>
      <vt:lpstr> NCCS – gennaio 2021</vt:lpstr>
      <vt:lpstr> NCCS – gennaio 2021</vt:lpstr>
      <vt:lpstr> NCCS – gennaio 2021</vt:lpstr>
      <vt:lpstr> NCCS – gennaio 2021</vt:lpstr>
      <vt:lpstr> NCCS – gennaio 2021</vt:lpstr>
      <vt:lpstr> NCCS – gennaio 2021</vt:lpstr>
      <vt:lpstr> NCCS – gennaio 2021</vt:lpstr>
      <vt:lpstr> NCCS – gennaio 2021</vt:lpstr>
      <vt:lpstr> NCCS – gennaio 2021</vt:lpstr>
      <vt:lpstr> NCCS – gennaio 2021</vt:lpstr>
      <vt:lpstr> NCCS – gennaio 2021</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Il codice della crisi d’impresa –aspetti legati alla revisione dei conti </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Principio di revisione ISA 560</vt:lpstr>
      <vt:lpstr> La relazione di revisione – ISA 705 (nuova versione)</vt:lpstr>
      <vt:lpstr> La relazione di revisione – ISA 705 (nuova versione)</vt:lpstr>
      <vt:lpstr> La relazione di revisione – ISA 705 (nuova versione)</vt:lpstr>
      <vt:lpstr> La relazione di revisione – ISA 705 (nuova versione)</vt:lpstr>
      <vt:lpstr> La relazione di revisione – ISA 705 (nuova versione)</vt:lpstr>
      <vt:lpstr> La relazione di revisione – ISA 705 (nuova versione)</vt:lpstr>
      <vt:lpstr> La relazione di revisione – ISA 705 (nuova versione)</vt:lpstr>
      <vt:lpstr> La relazione di revisione – ISA 705 (nuova versione)</vt:lpstr>
      <vt:lpstr> La relazione di revisione – ISA 705 (nuova versione)</vt:lpstr>
      <vt:lpstr> La relazione di revisione – ISA 705 (nuova versione)</vt:lpstr>
      <vt:lpstr> La relazione di revisione – ISA 705 (nuova versione)</vt:lpstr>
      <vt:lpstr> La relazione di revisione – ISA 705 (nuova versione)</vt:lpstr>
      <vt:lpstr> La relazione di revisione – ISA 705 (nuova versione)</vt:lpstr>
      <vt:lpstr> La relazione di revisione – ISA 705 (nuova versione)</vt:lpstr>
      <vt:lpstr> La relazione di revisione – ISA 705 (nuova versione)</vt:lpstr>
      <vt:lpstr> La relazione di revisione – ISA 705 (nuova versione)</vt:lpstr>
      <vt:lpstr> La relazione di revisione – ISA 706 (nuova versione)</vt:lpstr>
      <vt:lpstr> La relazione di revisione – ISA 706 (nuova versione)</vt:lpstr>
      <vt:lpstr> La relazione di revisione – ISA 706 (nuova versione)</vt:lpstr>
      <vt:lpstr> La relazione di revisione – ISA 706 (nuova versione)</vt:lpstr>
      <vt:lpstr> La relazione di revisione – ISA 706 (nuova versione)</vt:lpstr>
      <vt:lpstr> La relazione di revisione – ISA 706 (nuova versione)</vt:lpstr>
      <vt:lpstr> La relazione di revisione – ISA 706 (nuova versione)</vt:lpstr>
      <vt:lpstr> Richiamo di informativa – bilancio 2020</vt:lpstr>
      <vt:lpstr> La relazione di revisione – ISA 706 (nuova versione)</vt:lpstr>
      <vt:lpstr> La relazione di revisione – ISA 706 (nuova versione)</vt:lpstr>
      <vt:lpstr> La relazione di revisione – ISA 706 (nuova versione)</vt:lpstr>
      <vt:lpstr> Altri aspetti – bilancio 2020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novità di fine anno e deontologia professionale</dc:title>
  <dc:creator>***</dc:creator>
  <cp:lastModifiedBy>stefano pizzutelli</cp:lastModifiedBy>
  <cp:revision>131</cp:revision>
  <dcterms:created xsi:type="dcterms:W3CDTF">2016-12-14T17:23:09Z</dcterms:created>
  <dcterms:modified xsi:type="dcterms:W3CDTF">2023-10-03T10:53:53Z</dcterms:modified>
</cp:coreProperties>
</file>